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40"/>
  </p:notesMasterIdLst>
  <p:handoutMasterIdLst>
    <p:handoutMasterId r:id="rId41"/>
  </p:handoutMasterIdLst>
  <p:sldIdLst>
    <p:sldId id="708" r:id="rId2"/>
    <p:sldId id="710" r:id="rId3"/>
    <p:sldId id="755" r:id="rId4"/>
    <p:sldId id="756" r:id="rId5"/>
    <p:sldId id="757" r:id="rId6"/>
    <p:sldId id="758" r:id="rId7"/>
    <p:sldId id="759" r:id="rId8"/>
    <p:sldId id="711" r:id="rId9"/>
    <p:sldId id="730" r:id="rId10"/>
    <p:sldId id="731" r:id="rId11"/>
    <p:sldId id="748" r:id="rId12"/>
    <p:sldId id="752" r:id="rId13"/>
    <p:sldId id="751" r:id="rId14"/>
    <p:sldId id="753" r:id="rId15"/>
    <p:sldId id="754" r:id="rId16"/>
    <p:sldId id="750" r:id="rId17"/>
    <p:sldId id="275" r:id="rId18"/>
    <p:sldId id="274" r:id="rId19"/>
    <p:sldId id="737" r:id="rId20"/>
    <p:sldId id="743" r:id="rId21"/>
    <p:sldId id="270" r:id="rId22"/>
    <p:sldId id="741" r:id="rId23"/>
    <p:sldId id="739" r:id="rId24"/>
    <p:sldId id="740" r:id="rId25"/>
    <p:sldId id="257" r:id="rId26"/>
    <p:sldId id="258" r:id="rId27"/>
    <p:sldId id="259" r:id="rId28"/>
    <p:sldId id="288" r:id="rId29"/>
    <p:sldId id="269" r:id="rId30"/>
    <p:sldId id="285" r:id="rId31"/>
    <p:sldId id="272" r:id="rId32"/>
    <p:sldId id="736" r:id="rId33"/>
    <p:sldId id="738" r:id="rId34"/>
    <p:sldId id="744" r:id="rId35"/>
    <p:sldId id="746" r:id="rId36"/>
    <p:sldId id="747" r:id="rId37"/>
    <p:sldId id="745" r:id="rId38"/>
    <p:sldId id="722" r:id="rId39"/>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n Dorhei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8CA"/>
    <a:srgbClr val="0081AB"/>
    <a:srgbClr val="00338E"/>
    <a:srgbClr val="820150"/>
    <a:srgbClr val="000000"/>
    <a:srgbClr val="719500"/>
    <a:srgbClr val="007836"/>
    <a:srgbClr val="BE0F34"/>
    <a:srgbClr val="502D7F"/>
    <a:srgbClr val="758F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50" autoAdjust="0"/>
    <p:restoredTop sz="93013"/>
  </p:normalViewPr>
  <p:slideViewPr>
    <p:cSldViewPr snapToGrid="0" snapToObjects="1">
      <p:cViewPr>
        <p:scale>
          <a:sx n="100" d="100"/>
          <a:sy n="100" d="100"/>
        </p:scale>
        <p:origin x="1584" y="304"/>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6/5/24</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6/5/24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10</a:t>
            </a:fld>
            <a:endParaRPr lang="en-US"/>
          </a:p>
        </p:txBody>
      </p:sp>
    </p:spTree>
    <p:extLst>
      <p:ext uri="{BB962C8B-B14F-4D97-AF65-F5344CB8AC3E}">
        <p14:creationId xmlns:p14="http://schemas.microsoft.com/office/powerpoint/2010/main" val="267222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9899ea5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9899ea5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Climate models are diverse, span a range of complexity and comprehensiveness in their </a:t>
            </a:r>
            <a:r>
              <a:rPr lang="en-US" dirty="0" err="1"/>
              <a:t>represenatiuons</a:t>
            </a:r>
            <a:r>
              <a:rPr lang="en-US" dirty="0"/>
              <a:t> of the Earth system </a:t>
            </a:r>
          </a:p>
          <a:p>
            <a:pPr marL="171450" lvl="0" indent="-171450" algn="l" rtl="0">
              <a:spcBef>
                <a:spcPts val="0"/>
              </a:spcBef>
              <a:spcAft>
                <a:spcPts val="0"/>
              </a:spcAft>
              <a:buFont typeface="Arial" panose="020B0604020202020204" pitchFamily="34" charset="0"/>
              <a:buChar char="•"/>
            </a:pPr>
            <a:r>
              <a:rPr lang="en-US" dirty="0"/>
              <a:t>ESM </a:t>
            </a:r>
          </a:p>
          <a:p>
            <a:pPr marL="171450" lvl="0" indent="-171450" algn="l" rtl="0">
              <a:spcBef>
                <a:spcPts val="0"/>
              </a:spcBef>
              <a:spcAft>
                <a:spcPts val="0"/>
              </a:spcAft>
              <a:buFont typeface="Arial" panose="020B0604020202020204" pitchFamily="34" charset="0"/>
              <a:buChar char="•"/>
            </a:pPr>
            <a:r>
              <a:rPr lang="en-US" dirty="0"/>
              <a:t>High </a:t>
            </a:r>
            <a:r>
              <a:rPr lang="en-US" dirty="0" err="1"/>
              <a:t>temperoal</a:t>
            </a:r>
            <a:r>
              <a:rPr lang="en-US" dirty="0"/>
              <a:t> and spatial resolution, capable to modeling a large to fine scale </a:t>
            </a:r>
            <a:r>
              <a:rPr lang="en-US" dirty="0" err="1"/>
              <a:t>atmoepher</a:t>
            </a:r>
            <a:r>
              <a:rPr lang="en-US" dirty="0"/>
              <a:t>, ocean </a:t>
            </a:r>
            <a:r>
              <a:rPr lang="en-US" dirty="0" err="1"/>
              <a:t>dynmics</a:t>
            </a:r>
            <a:r>
              <a:rPr lang="en-US" dirty="0"/>
              <a:t> include ocean eddies </a:t>
            </a:r>
          </a:p>
          <a:p>
            <a:pPr marL="171450" lvl="0" indent="-171450" algn="l" rtl="0">
              <a:spcBef>
                <a:spcPts val="0"/>
              </a:spcBef>
              <a:spcAft>
                <a:spcPts val="0"/>
              </a:spcAft>
              <a:buFont typeface="Arial" panose="020B0604020202020204" pitchFamily="34" charset="0"/>
              <a:buChar char="•"/>
            </a:pPr>
            <a:r>
              <a:rPr lang="en-US" dirty="0"/>
              <a:t>Comes at a cost of computation time </a:t>
            </a:r>
          </a:p>
          <a:p>
            <a:pPr marL="171450" lvl="0" indent="-171450" algn="l" rtl="0">
              <a:spcBef>
                <a:spcPts val="0"/>
              </a:spcBef>
              <a:spcAft>
                <a:spcPts val="0"/>
              </a:spcAft>
              <a:buFont typeface="Arial" panose="020B0604020202020204" pitchFamily="34" charset="0"/>
              <a:buChar char="•"/>
            </a:pPr>
            <a:r>
              <a:rPr lang="en-US" dirty="0"/>
              <a:t>Next </a:t>
            </a:r>
          </a:p>
          <a:p>
            <a:pPr marL="171450" lvl="0" indent="-171450" algn="l" rtl="0">
              <a:spcBef>
                <a:spcPts val="0"/>
              </a:spcBef>
              <a:spcAft>
                <a:spcPts val="0"/>
              </a:spcAft>
              <a:buFont typeface="Arial" panose="020B0604020202020204" pitchFamily="34" charset="0"/>
              <a:buChar char="•"/>
            </a:pPr>
            <a:r>
              <a:rPr lang="en-US" dirty="0"/>
              <a:t>At the other end of the </a:t>
            </a:r>
            <a:r>
              <a:rPr lang="en-US" dirty="0" err="1"/>
              <a:t>spektrum</a:t>
            </a:r>
            <a:r>
              <a:rPr lang="en-US" dirty="0"/>
              <a:t> there are group of models </a:t>
            </a:r>
            <a:r>
              <a:rPr lang="en-US" dirty="0" err="1"/>
              <a:t>highgleded</a:t>
            </a:r>
            <a:r>
              <a:rPr lang="en-US" dirty="0"/>
              <a:t> here SCM </a:t>
            </a:r>
          </a:p>
          <a:p>
            <a:pPr marL="171450" lvl="0" indent="-171450" algn="l" rtl="0">
              <a:spcBef>
                <a:spcPts val="0"/>
              </a:spcBef>
              <a:spcAft>
                <a:spcPts val="0"/>
              </a:spcAft>
              <a:buFont typeface="Arial" panose="020B0604020202020204" pitchFamily="34" charset="0"/>
              <a:buChar char="•"/>
            </a:pPr>
            <a:r>
              <a:rPr lang="en-US" dirty="0" err="1"/>
              <a:t>Intinal</a:t>
            </a:r>
            <a:r>
              <a:rPr lang="en-US" dirty="0"/>
              <a:t> </a:t>
            </a:r>
            <a:r>
              <a:rPr lang="en-US" dirty="0" err="1"/>
              <a:t>simmplifed</a:t>
            </a:r>
            <a:r>
              <a:rPr lang="en-US" dirty="0"/>
              <a:t> </a:t>
            </a:r>
            <a:r>
              <a:rPr lang="en-US" dirty="0" err="1"/>
              <a:t>repslations</a:t>
            </a:r>
            <a:r>
              <a:rPr lang="en-US" dirty="0"/>
              <a:t> of earth system dynamics (lower </a:t>
            </a:r>
            <a:r>
              <a:rPr lang="en-US" dirty="0" err="1"/>
              <a:t>tmperatoral</a:t>
            </a:r>
            <a:r>
              <a:rPr lang="en-US" dirty="0"/>
              <a:t> and spatial </a:t>
            </a:r>
            <a:r>
              <a:rPr lang="en-US" dirty="0" err="1"/>
              <a:t>reoaltinos</a:t>
            </a:r>
            <a:r>
              <a:rPr lang="en-US" dirty="0"/>
              <a:t>) computationally efficient </a:t>
            </a:r>
          </a:p>
          <a:p>
            <a:pPr marL="171450" lvl="0" indent="-171450" algn="l" rtl="0">
              <a:spcBef>
                <a:spcPts val="0"/>
              </a:spcBef>
              <a:spcAft>
                <a:spcPts val="0"/>
              </a:spcAft>
              <a:buFont typeface="Arial" panose="020B0604020202020204" pitchFamily="34" charset="0"/>
              <a:buChar char="•"/>
            </a:pPr>
            <a:r>
              <a:rPr lang="en-US" dirty="0"/>
              <a:t>Wide range of applications </a:t>
            </a:r>
          </a:p>
          <a:p>
            <a:pPr marL="171450" lvl="0" indent="-171450" algn="l" rtl="0">
              <a:spcBef>
                <a:spcPts val="0"/>
              </a:spcBef>
              <a:spcAft>
                <a:spcPts val="0"/>
              </a:spcAft>
              <a:buFont typeface="Arial" panose="020B0604020202020204" pitchFamily="34" charset="0"/>
              <a:buChar char="•"/>
            </a:pPr>
            <a:r>
              <a:rPr lang="en-US" dirty="0"/>
              <a:t>Hector is on of the more complex simplified climate model because of the number because it is ability to model several variables via is coupled carbon and climate model </a:t>
            </a:r>
            <a:r>
              <a:rPr lang="en-US" dirty="0" err="1"/>
              <a:t>sytem</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93d27c2b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Since 2015 Hector was designed to be be a </a:t>
            </a:r>
            <a:r>
              <a:rPr lang="en-US" dirty="0" err="1"/>
              <a:t>fexlible</a:t>
            </a:r>
            <a:r>
              <a:rPr lang="en-US" dirty="0"/>
              <a:t> modular, open source model </a:t>
            </a:r>
            <a:r>
              <a:rPr lang="en-US" dirty="0" err="1"/>
              <a:t>acciessible</a:t>
            </a:r>
            <a:r>
              <a:rPr lang="en-US" dirty="0"/>
              <a:t> to the community provide 3 different ways to run stand alone Hector 2 of which </a:t>
            </a:r>
          </a:p>
          <a:p>
            <a:pPr marL="171450" lvl="0" indent="-171450" algn="l" rtl="0">
              <a:spcBef>
                <a:spcPts val="0"/>
              </a:spcBef>
              <a:spcAft>
                <a:spcPts val="0"/>
              </a:spcAft>
              <a:buFont typeface="Arial" panose="020B0604020202020204" pitchFamily="34" charset="0"/>
              <a:buChar char="•"/>
            </a:pPr>
            <a:r>
              <a:rPr lang="en-US" dirty="0"/>
              <a:t>Hector is a simple climate model </a:t>
            </a:r>
          </a:p>
          <a:p>
            <a:pPr marL="628650" lvl="1" indent="-171450" algn="l" rtl="0">
              <a:spcBef>
                <a:spcPts val="0"/>
              </a:spcBef>
              <a:spcAft>
                <a:spcPts val="0"/>
              </a:spcAft>
              <a:buFont typeface="Arial" panose="020B0604020202020204" pitchFamily="34" charset="0"/>
              <a:buChar char="•"/>
            </a:pPr>
            <a:r>
              <a:rPr lang="en-US" dirty="0"/>
              <a:t>Quick run time fraction of a second </a:t>
            </a:r>
          </a:p>
          <a:p>
            <a:pPr marL="628650" lvl="1" indent="-171450" algn="l" rtl="0">
              <a:spcBef>
                <a:spcPts val="0"/>
              </a:spcBef>
              <a:spcAft>
                <a:spcPts val="0"/>
              </a:spcAft>
              <a:buFont typeface="Arial" panose="020B0604020202020204" pitchFamily="34" charset="0"/>
              <a:buChar char="•"/>
            </a:pPr>
            <a:r>
              <a:rPr lang="en-US" dirty="0"/>
              <a:t>Climate – carbon cycle </a:t>
            </a:r>
          </a:p>
          <a:p>
            <a:pPr marL="628650" lvl="1" indent="-171450" algn="l" rtl="0">
              <a:spcBef>
                <a:spcPts val="0"/>
              </a:spcBef>
              <a:spcAft>
                <a:spcPts val="0"/>
              </a:spcAft>
              <a:buFont typeface="Arial" panose="020B0604020202020204" pitchFamily="34" charset="0"/>
              <a:buChar char="•"/>
            </a:pPr>
            <a:r>
              <a:rPr lang="en-US" dirty="0"/>
              <a:t>Carbon cycle illustrated here is 4 box </a:t>
            </a:r>
          </a:p>
          <a:p>
            <a:pPr marL="1085850" lvl="2" indent="-171450" algn="l" rtl="0">
              <a:spcBef>
                <a:spcPts val="0"/>
              </a:spcBef>
              <a:spcAft>
                <a:spcPts val="0"/>
              </a:spcAft>
              <a:buFont typeface="Arial" panose="020B0604020202020204" pitchFamily="34" charset="0"/>
              <a:buChar char="•"/>
            </a:pPr>
            <a:r>
              <a:rPr lang="en-US" dirty="0"/>
              <a:t>Atmos</a:t>
            </a:r>
          </a:p>
          <a:p>
            <a:pPr marL="1085850" lvl="2" indent="-171450" algn="l" rtl="0">
              <a:spcBef>
                <a:spcPts val="0"/>
              </a:spcBef>
              <a:spcAft>
                <a:spcPts val="0"/>
              </a:spcAft>
              <a:buFont typeface="Arial" panose="020B0604020202020204" pitchFamily="34" charset="0"/>
              <a:buChar char="•"/>
            </a:pPr>
            <a:r>
              <a:rPr lang="en-US" dirty="0"/>
              <a:t>Land </a:t>
            </a:r>
          </a:p>
          <a:p>
            <a:pPr marL="1085850" lvl="2" indent="-171450" algn="l" rtl="0">
              <a:spcBef>
                <a:spcPts val="0"/>
              </a:spcBef>
              <a:spcAft>
                <a:spcPts val="0"/>
              </a:spcAft>
              <a:buFont typeface="Arial" panose="020B0604020202020204" pitchFamily="34" charset="0"/>
              <a:buChar char="•"/>
            </a:pPr>
            <a:r>
              <a:rPr lang="en-US" dirty="0"/>
              <a:t>Ocean </a:t>
            </a:r>
          </a:p>
          <a:p>
            <a:pPr marL="1085850" lvl="2" indent="-171450" algn="l" rtl="0">
              <a:spcBef>
                <a:spcPts val="0"/>
              </a:spcBef>
              <a:spcAft>
                <a:spcPts val="0"/>
              </a:spcAft>
              <a:buFont typeface="Arial" panose="020B0604020202020204" pitchFamily="34" charset="0"/>
              <a:buChar char="•"/>
            </a:pPr>
            <a:r>
              <a:rPr lang="en-US" dirty="0"/>
              <a:t>Earth (fossil fuel pool)</a:t>
            </a:r>
          </a:p>
          <a:p>
            <a:pPr marL="1085850" lvl="2" indent="-171450" algn="l" rtl="0">
              <a:spcBef>
                <a:spcPts val="0"/>
              </a:spcBef>
              <a:spcAft>
                <a:spcPts val="0"/>
              </a:spcAft>
              <a:buFont typeface="Arial" panose="020B0604020202020204" pitchFamily="34" charset="0"/>
              <a:buChar char="•"/>
            </a:pPr>
            <a:endParaRPr lang="en-US" dirty="0"/>
          </a:p>
          <a:p>
            <a:pPr marL="1085850" lvl="2" indent="-171450" algn="l" rtl="0">
              <a:spcBef>
                <a:spcPts val="0"/>
              </a:spcBef>
              <a:spcAft>
                <a:spcPts val="0"/>
              </a:spcAft>
              <a:buFont typeface="Arial" panose="020B0604020202020204" pitchFamily="34" charset="0"/>
              <a:buChar char="•"/>
            </a:pPr>
            <a:r>
              <a:rPr lang="en-US" dirty="0"/>
              <a:t>Atmos – well mixed </a:t>
            </a:r>
          </a:p>
          <a:p>
            <a:pPr marL="1085850" lvl="2" indent="-171450" algn="l" rtl="0">
              <a:spcBef>
                <a:spcPts val="0"/>
              </a:spcBef>
              <a:spcAft>
                <a:spcPts val="0"/>
              </a:spcAft>
              <a:buFont typeface="Arial" panose="020B0604020202020204" pitchFamily="34" charset="0"/>
              <a:buChar char="•"/>
            </a:pPr>
            <a:r>
              <a:rPr lang="en-US" dirty="0"/>
              <a:t>land </a:t>
            </a:r>
            <a:r>
              <a:rPr lang="en-US" dirty="0" err="1"/>
              <a:t>terresital</a:t>
            </a:r>
            <a:r>
              <a:rPr lang="en-US" dirty="0"/>
              <a:t> carbon models </a:t>
            </a:r>
            <a:r>
              <a:rPr lang="en-US" dirty="0" err="1"/>
              <a:t>pimrary</a:t>
            </a:r>
            <a:r>
              <a:rPr lang="en-US" dirty="0"/>
              <a:t> production and respiration from 3 pools (veg, soil, </a:t>
            </a:r>
            <a:r>
              <a:rPr lang="en-US" dirty="0" err="1"/>
              <a:t>detiruts</a:t>
            </a:r>
            <a:r>
              <a:rPr lang="en-US" dirty="0"/>
              <a:t>) can be configured to run with an </a:t>
            </a:r>
            <a:r>
              <a:rPr lang="en-US" dirty="0" err="1"/>
              <a:t>atrbiraty</a:t>
            </a:r>
            <a:r>
              <a:rPr lang="en-US" dirty="0"/>
              <a:t> number of biomes and a permafrost </a:t>
            </a:r>
            <a:r>
              <a:rPr lang="en-US" dirty="0" err="1"/>
              <a:t>moduled</a:t>
            </a:r>
            <a:r>
              <a:rPr lang="en-US" dirty="0"/>
              <a:t> </a:t>
            </a:r>
          </a:p>
          <a:p>
            <a:pPr marL="1085850" lvl="2" indent="-171450" algn="l" rtl="0">
              <a:spcBef>
                <a:spcPts val="0"/>
              </a:spcBef>
              <a:spcAft>
                <a:spcPts val="0"/>
              </a:spcAft>
              <a:buFont typeface="Arial" panose="020B0604020202020204" pitchFamily="34" charset="0"/>
              <a:buChar char="•"/>
            </a:pPr>
            <a:r>
              <a:rPr lang="en-US" dirty="0"/>
              <a:t>Ocean carbon cycle 4 pools actively solves the </a:t>
            </a:r>
            <a:r>
              <a:rPr lang="en-US" dirty="0" err="1"/>
              <a:t>inofanice</a:t>
            </a:r>
            <a:r>
              <a:rPr lang="en-US" dirty="0"/>
              <a:t> </a:t>
            </a:r>
            <a:r>
              <a:rPr lang="en-US" dirty="0" err="1"/>
              <a:t>cabron</a:t>
            </a:r>
            <a:r>
              <a:rPr lang="en-US" dirty="0"/>
              <a:t> cycle in the the ocean surface </a:t>
            </a:r>
          </a:p>
          <a:p>
            <a:pPr marL="1085850" lvl="2" indent="-171450" algn="l" rtl="0">
              <a:spcBef>
                <a:spcPts val="0"/>
              </a:spcBef>
              <a:spcAft>
                <a:spcPts val="0"/>
              </a:spcAft>
              <a:buFont typeface="Arial" panose="020B0604020202020204" pitchFamily="34" charset="0"/>
              <a:buChar char="•"/>
            </a:pPr>
            <a:endParaRPr lang="en-US" dirty="0"/>
          </a:p>
          <a:p>
            <a:pPr marL="1085850" lvl="2" indent="-171450" algn="l" rtl="0">
              <a:spcBef>
                <a:spcPts val="0"/>
              </a:spcBef>
              <a:spcAft>
                <a:spcPts val="0"/>
              </a:spcAft>
              <a:buFont typeface="Arial" panose="020B0604020202020204" pitchFamily="34" charset="0"/>
              <a:buChar char="•"/>
            </a:pPr>
            <a:r>
              <a:rPr lang="en-US" dirty="0"/>
              <a:t>Hector can be run as either a free standing model (emissions provided from external sources IAM, scenario database) &amp; is it coupled with GCAM</a:t>
            </a:r>
          </a:p>
        </p:txBody>
      </p:sp>
      <p:sp>
        <p:nvSpPr>
          <p:cNvPr id="192" name="Google Shape;192;g2493d27c2b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2e793a1b6e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9" name="Google Shape;199;g12e793a1b6e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3017837" y="7525871"/>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31B8CA"/>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3"/>
          <a:stretch>
            <a:fillRect/>
          </a:stretch>
        </p:blipFill>
        <p:spPr>
          <a:xfrm>
            <a:off x="1404185" y="6522990"/>
            <a:ext cx="1141787" cy="1114195"/>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4"/>
          <a:stretch>
            <a:fillRect/>
          </a:stretch>
        </p:blipFill>
        <p:spPr>
          <a:xfrm>
            <a:off x="3017837"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5"/>
          <a:stretch>
            <a:fillRect/>
          </a:stretch>
        </p:blipFill>
        <p:spPr>
          <a:xfrm>
            <a:off x="4022843"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June 5, 2024</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7" name="Picture 16">
            <a:extLst>
              <a:ext uri="{FF2B5EF4-FFF2-40B4-BE49-F238E27FC236}">
                <a16:creationId xmlns:a16="http://schemas.microsoft.com/office/drawing/2014/main" id="{B4046AA2-A0FD-C249-89FD-099B46D9C8F5}"/>
              </a:ext>
            </a:extLst>
          </p:cNvPr>
          <p:cNvPicPr>
            <a:picLocks noChangeAspect="1"/>
          </p:cNvPicPr>
          <p:nvPr userDrawn="1"/>
        </p:nvPicPr>
        <p:blipFill>
          <a:blip r:embed="rId6"/>
          <a:stretch>
            <a:fillRect/>
          </a:stretch>
        </p:blipFill>
        <p:spPr>
          <a:xfrm>
            <a:off x="1370529" y="990170"/>
            <a:ext cx="3506322" cy="1142729"/>
          </a:xfrm>
          <a:prstGeom prst="rect">
            <a:avLst/>
          </a:prstGeom>
        </p:spPr>
      </p:pic>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Content">
  <p:cSld name="1_Title + Content">
    <p:spTree>
      <p:nvGrpSpPr>
        <p:cNvPr id="1" name="Shape 82"/>
        <p:cNvGrpSpPr/>
        <p:nvPr/>
      </p:nvGrpSpPr>
      <p:grpSpPr>
        <a:xfrm>
          <a:off x="0" y="0"/>
          <a:ext cx="0" cy="0"/>
          <a:chOff x="0" y="0"/>
          <a:chExt cx="0" cy="0"/>
        </a:xfrm>
      </p:grpSpPr>
      <p:sp>
        <p:nvSpPr>
          <p:cNvPr id="83" name="Google Shape;83;p16"/>
          <p:cNvSpPr/>
          <p:nvPr/>
        </p:nvSpPr>
        <p:spPr>
          <a:xfrm>
            <a:off x="5029200" y="0"/>
            <a:ext cx="9601440" cy="8229600"/>
          </a:xfrm>
          <a:prstGeom prst="rect">
            <a:avLst/>
          </a:prstGeom>
          <a:solidFill>
            <a:schemeClr val="lt1"/>
          </a:solidFill>
          <a:ln>
            <a:noFill/>
          </a:ln>
        </p:spPr>
        <p:txBody>
          <a:bodyPr spcFirstLastPara="1" wrap="square" lIns="91440" tIns="45720" rIns="91440" bIns="4572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240" b="0" i="0" u="none" strike="noStrike" cap="none">
              <a:solidFill>
                <a:schemeClr val="lt1"/>
              </a:solidFill>
              <a:latin typeface="Arial"/>
              <a:ea typeface="Arial"/>
              <a:cs typeface="Arial"/>
              <a:sym typeface="Arial"/>
            </a:endParaRPr>
          </a:p>
        </p:txBody>
      </p:sp>
      <p:sp>
        <p:nvSpPr>
          <p:cNvPr id="84" name="Google Shape;84;p16"/>
          <p:cNvSpPr txBox="1">
            <a:spLocks noGrp="1"/>
          </p:cNvSpPr>
          <p:nvPr>
            <p:ph type="sldNum" idx="12"/>
          </p:nvPr>
        </p:nvSpPr>
        <p:spPr>
          <a:xfrm>
            <a:off x="13994296" y="7772400"/>
            <a:ext cx="453120" cy="45744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1280" b="0" i="0" u="none" strike="noStrike" cap="none">
                <a:solidFill>
                  <a:srgbClr val="B3B3B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1280" b="0" i="0" u="none" strike="noStrike" cap="none">
                <a:solidFill>
                  <a:srgbClr val="B3B3B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1280" b="0" i="0" u="none" strike="noStrike" cap="none">
                <a:solidFill>
                  <a:srgbClr val="B3B3B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1280" b="0" i="0" u="none" strike="noStrike" cap="none">
                <a:solidFill>
                  <a:srgbClr val="B3B3B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1280" b="0" i="0" u="none" strike="noStrike" cap="none">
                <a:solidFill>
                  <a:srgbClr val="B3B3B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1280" b="0" i="0" u="none" strike="noStrike" cap="none">
                <a:solidFill>
                  <a:srgbClr val="B3B3B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1280" b="0" i="0" u="none" strike="noStrike" cap="none">
                <a:solidFill>
                  <a:srgbClr val="B3B3B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1280" b="0" i="0" u="none" strike="noStrike" cap="none">
                <a:solidFill>
                  <a:srgbClr val="B3B3B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1280" b="0" i="0" u="none" strike="noStrike" cap="none">
                <a:solidFill>
                  <a:srgbClr val="B3B3B3"/>
                </a:solidFill>
                <a:latin typeface="Arial"/>
                <a:ea typeface="Arial"/>
                <a:cs typeface="Arial"/>
                <a:sym typeface="Arial"/>
              </a:defRPr>
            </a:lvl9pPr>
          </a:lstStyle>
          <a:p>
            <a:fld id="{00000000-1234-1234-1234-123412341234}" type="slidenum">
              <a:rPr lang="en" smtClean="0"/>
              <a:pPr/>
              <a:t>‹#›</a:t>
            </a:fld>
            <a:endParaRPr lang="en"/>
          </a:p>
        </p:txBody>
      </p:sp>
      <p:sp>
        <p:nvSpPr>
          <p:cNvPr id="85" name="Google Shape;85;p16"/>
          <p:cNvSpPr txBox="1">
            <a:spLocks noGrp="1"/>
          </p:cNvSpPr>
          <p:nvPr>
            <p:ph type="title"/>
          </p:nvPr>
        </p:nvSpPr>
        <p:spPr>
          <a:xfrm>
            <a:off x="4105834" y="145430"/>
            <a:ext cx="10067520" cy="1100640"/>
          </a:xfrm>
          <a:prstGeom prst="rect">
            <a:avLst/>
          </a:prstGeom>
          <a:noFill/>
          <a:ln>
            <a:noFill/>
          </a:ln>
        </p:spPr>
        <p:txBody>
          <a:bodyPr spcFirstLastPara="1" wrap="square" lIns="0" tIns="28575" rIns="57150" bIns="28575" anchor="b" anchorCtr="0">
            <a:noAutofit/>
          </a:bodyPr>
          <a:lstStyle>
            <a:lvl1pPr marR="0" lvl="0" algn="l" rtl="0">
              <a:lnSpc>
                <a:spcPct val="90000"/>
              </a:lnSpc>
              <a:spcBef>
                <a:spcPts val="0"/>
              </a:spcBef>
              <a:spcAft>
                <a:spcPts val="0"/>
              </a:spcAft>
              <a:buClr>
                <a:srgbClr val="31B8CA"/>
              </a:buClr>
              <a:buSzPts val="2300"/>
              <a:buFont typeface="Arial"/>
              <a:buNone/>
              <a:defRPr sz="3680" b="1" i="0" u="none" strike="noStrike" cap="none">
                <a:solidFill>
                  <a:srgbClr val="31B8CA"/>
                </a:solidFill>
                <a:latin typeface="Arial"/>
                <a:ea typeface="Arial"/>
                <a:cs typeface="Arial"/>
                <a:sym typeface="Arial"/>
              </a:defRPr>
            </a:lvl1pPr>
            <a:lvl2pPr marR="0" lvl="1" algn="l" rtl="0">
              <a:lnSpc>
                <a:spcPct val="100000"/>
              </a:lnSpc>
              <a:spcBef>
                <a:spcPts val="0"/>
              </a:spcBef>
              <a:spcAft>
                <a:spcPts val="0"/>
              </a:spcAft>
              <a:buClr>
                <a:srgbClr val="000000"/>
              </a:buClr>
              <a:buSzPts val="900"/>
              <a:buFont typeface="Arial"/>
              <a:buNone/>
              <a:defRPr sz="17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17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17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17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17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17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17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1760" b="0" i="0" u="none" strike="noStrike" cap="none">
                <a:solidFill>
                  <a:srgbClr val="000000"/>
                </a:solidFill>
                <a:latin typeface="Arial"/>
                <a:ea typeface="Arial"/>
                <a:cs typeface="Arial"/>
                <a:sym typeface="Arial"/>
              </a:defRPr>
            </a:lvl9pPr>
          </a:lstStyle>
          <a:p>
            <a:endParaRPr/>
          </a:p>
        </p:txBody>
      </p:sp>
      <p:sp>
        <p:nvSpPr>
          <p:cNvPr id="86" name="Google Shape;86;p16"/>
          <p:cNvSpPr txBox="1">
            <a:spLocks noGrp="1"/>
          </p:cNvSpPr>
          <p:nvPr>
            <p:ph type="body" idx="1"/>
          </p:nvPr>
        </p:nvSpPr>
        <p:spPr>
          <a:xfrm>
            <a:off x="1371600" y="2057398"/>
            <a:ext cx="12801600" cy="5486400"/>
          </a:xfrm>
          <a:prstGeom prst="rect">
            <a:avLst/>
          </a:prstGeom>
          <a:noFill/>
          <a:ln>
            <a:noFill/>
          </a:ln>
        </p:spPr>
        <p:txBody>
          <a:bodyPr spcFirstLastPara="1" wrap="square" lIns="57150" tIns="28575" rIns="57150" bIns="28575" anchor="t" anchorCtr="0">
            <a:noAutofit/>
          </a:bodyPr>
          <a:lstStyle>
            <a:lvl1pPr marL="731520" marR="0" lvl="0" indent="-548640" algn="l" rtl="0">
              <a:lnSpc>
                <a:spcPct val="90000"/>
              </a:lnSpc>
              <a:spcBef>
                <a:spcPts val="1280"/>
              </a:spcBef>
              <a:spcAft>
                <a:spcPts val="0"/>
              </a:spcAft>
              <a:buClr>
                <a:schemeClr val="dk1"/>
              </a:buClr>
              <a:buSzPts val="1800"/>
              <a:buFont typeface="Arial"/>
              <a:buChar char="•"/>
              <a:defRPr sz="2880" b="0" i="0" u="none" strike="noStrike" cap="none">
                <a:solidFill>
                  <a:schemeClr val="dk1"/>
                </a:solidFill>
                <a:latin typeface="Arial"/>
                <a:ea typeface="Arial"/>
                <a:cs typeface="Arial"/>
                <a:sym typeface="Arial"/>
              </a:defRPr>
            </a:lvl1pPr>
            <a:lvl2pPr marL="1463040" marR="0" lvl="1" indent="-518160" algn="l" rtl="0">
              <a:lnSpc>
                <a:spcPct val="90000"/>
              </a:lnSpc>
              <a:spcBef>
                <a:spcPts val="640"/>
              </a:spcBef>
              <a:spcAft>
                <a:spcPts val="0"/>
              </a:spcAft>
              <a:buClr>
                <a:schemeClr val="dk1"/>
              </a:buClr>
              <a:buSzPts val="1500"/>
              <a:buFont typeface="Noto Sans Symbols"/>
              <a:buChar char="▪"/>
              <a:defRPr sz="2400" b="0" i="0" u="none" strike="noStrike" cap="none">
                <a:solidFill>
                  <a:schemeClr val="dk1"/>
                </a:solidFill>
                <a:latin typeface="Arial"/>
                <a:ea typeface="Arial"/>
                <a:cs typeface="Arial"/>
                <a:sym typeface="Arial"/>
              </a:defRPr>
            </a:lvl2pPr>
            <a:lvl3pPr marL="2194560" marR="0" lvl="2" indent="-497840" algn="l" rtl="0">
              <a:lnSpc>
                <a:spcPct val="90000"/>
              </a:lnSpc>
              <a:spcBef>
                <a:spcPts val="640"/>
              </a:spcBef>
              <a:spcAft>
                <a:spcPts val="0"/>
              </a:spcAft>
              <a:buClr>
                <a:schemeClr val="dk1"/>
              </a:buClr>
              <a:buSzPts val="1300"/>
              <a:buFont typeface="Noto Sans Symbols"/>
              <a:buChar char="✔"/>
              <a:defRPr sz="2080" b="0" i="0" u="none" strike="noStrike" cap="none">
                <a:solidFill>
                  <a:schemeClr val="dk1"/>
                </a:solidFill>
                <a:latin typeface="Arial"/>
                <a:ea typeface="Arial"/>
                <a:cs typeface="Arial"/>
                <a:sym typeface="Arial"/>
              </a:defRPr>
            </a:lvl3pPr>
            <a:lvl4pPr marL="2926080" marR="0" lvl="3" indent="-477520" algn="l" rtl="0">
              <a:lnSpc>
                <a:spcPct val="90000"/>
              </a:lnSpc>
              <a:spcBef>
                <a:spcPts val="640"/>
              </a:spcBef>
              <a:spcAft>
                <a:spcPts val="0"/>
              </a:spcAft>
              <a:buClr>
                <a:schemeClr val="dk1"/>
              </a:buClr>
              <a:buSzPts val="1100"/>
              <a:buFont typeface="Arial"/>
              <a:buChar char="•"/>
              <a:defRPr sz="1760" b="0" i="0" u="none" strike="noStrike" cap="none">
                <a:solidFill>
                  <a:schemeClr val="dk1"/>
                </a:solidFill>
                <a:latin typeface="Arial"/>
                <a:ea typeface="Arial"/>
                <a:cs typeface="Arial"/>
                <a:sym typeface="Arial"/>
              </a:defRPr>
            </a:lvl4pPr>
            <a:lvl5pPr marL="3657600" marR="0" lvl="4" indent="-467360" algn="l" rtl="0">
              <a:lnSpc>
                <a:spcPct val="90000"/>
              </a:lnSpc>
              <a:spcBef>
                <a:spcPts val="640"/>
              </a:spcBef>
              <a:spcAft>
                <a:spcPts val="0"/>
              </a:spcAft>
              <a:buClr>
                <a:schemeClr val="dk1"/>
              </a:buClr>
              <a:buSzPts val="1000"/>
              <a:buFont typeface="Noto Sans Symbols"/>
              <a:buChar char="▪"/>
              <a:defRPr sz="1600" b="0" i="0" u="none" strike="noStrike" cap="none">
                <a:solidFill>
                  <a:schemeClr val="dk1"/>
                </a:solidFill>
                <a:latin typeface="Arial"/>
                <a:ea typeface="Arial"/>
                <a:cs typeface="Arial"/>
                <a:sym typeface="Arial"/>
              </a:defRPr>
            </a:lvl5pPr>
            <a:lvl6pPr marL="4389120" marR="0" lvl="5"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6pPr>
            <a:lvl7pPr marL="5120640" marR="0" lvl="6"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7pPr>
            <a:lvl8pPr marL="5852160" marR="0" lvl="7"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8pPr>
            <a:lvl9pPr marL="6583680" marR="0" lvl="8"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9pPr>
          </a:lstStyle>
          <a:p>
            <a:endParaRPr/>
          </a:p>
        </p:txBody>
      </p:sp>
      <p:sp>
        <p:nvSpPr>
          <p:cNvPr id="87" name="Google Shape;87;p16"/>
          <p:cNvSpPr txBox="1">
            <a:spLocks noGrp="1"/>
          </p:cNvSpPr>
          <p:nvPr>
            <p:ph type="dt" idx="10"/>
          </p:nvPr>
        </p:nvSpPr>
        <p:spPr>
          <a:xfrm>
            <a:off x="10703408" y="7795155"/>
            <a:ext cx="3108000" cy="434400"/>
          </a:xfrm>
          <a:prstGeom prst="rect">
            <a:avLst/>
          </a:prstGeom>
          <a:noFill/>
          <a:ln>
            <a:noFill/>
          </a:ln>
        </p:spPr>
        <p:txBody>
          <a:bodyPr spcFirstLastPara="1" wrap="square" lIns="57150" tIns="28575" rIns="57150" bIns="28575" anchor="ctr" anchorCtr="0">
            <a:noAutofit/>
          </a:bodyPr>
          <a:lstStyle>
            <a:lvl1pPr marR="0" lvl="0" algn="r" rtl="0">
              <a:lnSpc>
                <a:spcPct val="100000"/>
              </a:lnSpc>
              <a:spcBef>
                <a:spcPts val="0"/>
              </a:spcBef>
              <a:spcAft>
                <a:spcPts val="0"/>
              </a:spcAft>
              <a:buClr>
                <a:srgbClr val="000000"/>
              </a:buClr>
              <a:buSzPts val="900"/>
              <a:buFont typeface="Arial"/>
              <a:buNone/>
              <a:defRPr sz="1280" b="0" i="0" u="none" strike="noStrike" cap="none">
                <a:solidFill>
                  <a:srgbClr val="9C9C9E"/>
                </a:solidFill>
                <a:latin typeface="Arial"/>
                <a:ea typeface="Arial"/>
                <a:cs typeface="Arial"/>
                <a:sym typeface="Arial"/>
              </a:defRPr>
            </a:lvl1pPr>
            <a:lvl2pPr marR="0" lvl="1" algn="l" rtl="0">
              <a:lnSpc>
                <a:spcPct val="100000"/>
              </a:lnSpc>
              <a:spcBef>
                <a:spcPts val="0"/>
              </a:spcBef>
              <a:spcAft>
                <a:spcPts val="0"/>
              </a:spcAft>
              <a:buClr>
                <a:srgbClr val="000000"/>
              </a:buClr>
              <a:buSzPts val="900"/>
              <a:buFont typeface="Arial"/>
              <a:buNone/>
              <a:defRPr sz="224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900"/>
              <a:buFont typeface="Arial"/>
              <a:buNone/>
              <a:defRPr sz="224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900"/>
              <a:buFont typeface="Arial"/>
              <a:buNone/>
              <a:defRPr sz="224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900"/>
              <a:buFont typeface="Arial"/>
              <a:buNone/>
              <a:defRPr sz="224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900"/>
              <a:buFont typeface="Arial"/>
              <a:buNone/>
              <a:defRPr sz="224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900"/>
              <a:buFont typeface="Arial"/>
              <a:buNone/>
              <a:defRPr sz="224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900"/>
              <a:buFont typeface="Arial"/>
              <a:buNone/>
              <a:defRPr sz="224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900"/>
              <a:buFont typeface="Arial"/>
              <a:buNone/>
              <a:defRPr sz="2240" b="0" i="0" u="none" strike="noStrike" cap="none">
                <a:solidFill>
                  <a:schemeClr val="dk1"/>
                </a:solidFill>
                <a:latin typeface="Arial"/>
                <a:ea typeface="Arial"/>
                <a:cs typeface="Arial"/>
                <a:sym typeface="Arial"/>
              </a:defRPr>
            </a:lvl9pPr>
          </a:lstStyle>
          <a:p>
            <a:endParaRPr/>
          </a:p>
        </p:txBody>
      </p:sp>
      <p:sp>
        <p:nvSpPr>
          <p:cNvPr id="88" name="Google Shape;88;p16"/>
          <p:cNvSpPr txBox="1">
            <a:spLocks noGrp="1"/>
          </p:cNvSpPr>
          <p:nvPr>
            <p:ph type="ftr" idx="11"/>
          </p:nvPr>
        </p:nvSpPr>
        <p:spPr>
          <a:xfrm>
            <a:off x="929246" y="7772400"/>
            <a:ext cx="12007680" cy="438240"/>
          </a:xfrm>
          <a:prstGeom prst="rect">
            <a:avLst/>
          </a:prstGeom>
          <a:noFill/>
          <a:ln>
            <a:noFill/>
          </a:ln>
        </p:spPr>
        <p:txBody>
          <a:bodyPr spcFirstLastPara="1" wrap="square" lIns="57150" tIns="28575" rIns="57150" bIns="28575" anchor="ctr" anchorCtr="0">
            <a:noAutofit/>
          </a:bodyPr>
          <a:lstStyle>
            <a:lvl1pPr lvl="0" algn="ctr" rtl="0">
              <a:lnSpc>
                <a:spcPct val="100000"/>
              </a:lnSpc>
              <a:spcBef>
                <a:spcPts val="0"/>
              </a:spcBef>
              <a:spcAft>
                <a:spcPts val="0"/>
              </a:spcAft>
              <a:buSzPts val="900"/>
              <a:buNone/>
              <a:defRPr sz="1280">
                <a:solidFill>
                  <a:srgbClr val="9C9C9E"/>
                </a:solidFill>
              </a:defRPr>
            </a:lvl1pPr>
            <a:lvl2pPr lvl="1" algn="l" rtl="0">
              <a:lnSpc>
                <a:spcPct val="100000"/>
              </a:lnSpc>
              <a:spcBef>
                <a:spcPts val="0"/>
              </a:spcBef>
              <a:spcAft>
                <a:spcPts val="0"/>
              </a:spcAft>
              <a:buSzPts val="900"/>
              <a:buNone/>
              <a:defRPr/>
            </a:lvl2pPr>
            <a:lvl3pPr lvl="2" algn="l" rtl="0">
              <a:lnSpc>
                <a:spcPct val="100000"/>
              </a:lnSpc>
              <a:spcBef>
                <a:spcPts val="0"/>
              </a:spcBef>
              <a:spcAft>
                <a:spcPts val="0"/>
              </a:spcAft>
              <a:buSzPts val="900"/>
              <a:buNone/>
              <a:defRPr/>
            </a:lvl3pPr>
            <a:lvl4pPr lvl="3" algn="l" rtl="0">
              <a:lnSpc>
                <a:spcPct val="100000"/>
              </a:lnSpc>
              <a:spcBef>
                <a:spcPts val="0"/>
              </a:spcBef>
              <a:spcAft>
                <a:spcPts val="0"/>
              </a:spcAft>
              <a:buSzPts val="9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pic>
        <p:nvPicPr>
          <p:cNvPr id="89" name="Google Shape;89;p16"/>
          <p:cNvPicPr preferRelativeResize="0"/>
          <p:nvPr/>
        </p:nvPicPr>
        <p:blipFill rotWithShape="1">
          <a:blip r:embed="rId2">
            <a:alphaModFix/>
          </a:blip>
          <a:srcRect/>
          <a:stretch/>
        </p:blipFill>
        <p:spPr>
          <a:xfrm>
            <a:off x="1370530" y="427567"/>
            <a:ext cx="2481720" cy="808805"/>
          </a:xfrm>
          <a:prstGeom prst="rect">
            <a:avLst/>
          </a:prstGeom>
          <a:noFill/>
          <a:ln>
            <a:noFill/>
          </a:ln>
        </p:spPr>
      </p:pic>
    </p:spTree>
    <p:extLst>
      <p:ext uri="{BB962C8B-B14F-4D97-AF65-F5344CB8AC3E}">
        <p14:creationId xmlns:p14="http://schemas.microsoft.com/office/powerpoint/2010/main" val="41844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arge Image">
  <p:cSld name="1_Large Image">
    <p:spTree>
      <p:nvGrpSpPr>
        <p:cNvPr id="1" name="Shape 66"/>
        <p:cNvGrpSpPr/>
        <p:nvPr/>
      </p:nvGrpSpPr>
      <p:grpSpPr>
        <a:xfrm>
          <a:off x="0" y="0"/>
          <a:ext cx="0" cy="0"/>
          <a:chOff x="0" y="0"/>
          <a:chExt cx="0" cy="0"/>
        </a:xfrm>
      </p:grpSpPr>
      <p:sp>
        <p:nvSpPr>
          <p:cNvPr id="67" name="Google Shape;67;p15"/>
          <p:cNvSpPr/>
          <p:nvPr/>
        </p:nvSpPr>
        <p:spPr>
          <a:xfrm>
            <a:off x="5029200" y="0"/>
            <a:ext cx="9601200" cy="8229600"/>
          </a:xfrm>
          <a:prstGeom prst="rect">
            <a:avLst/>
          </a:prstGeom>
          <a:solidFill>
            <a:schemeClr val="lt1"/>
          </a:solidFill>
          <a:ln>
            <a:noFill/>
          </a:ln>
        </p:spPr>
        <p:txBody>
          <a:bodyPr spcFirstLastPara="1" wrap="square" lIns="91440" tIns="45720" rIns="91440" bIns="45720" anchor="ctr" anchorCtr="0">
            <a:noAutofit/>
          </a:bodyPr>
          <a:lstStyle/>
          <a:p>
            <a:pPr marL="0" marR="0" lvl="0" indent="0" algn="ctr" rtl="0">
              <a:spcBef>
                <a:spcPts val="0"/>
              </a:spcBef>
              <a:spcAft>
                <a:spcPts val="0"/>
              </a:spcAft>
              <a:buNone/>
            </a:pPr>
            <a:endParaRPr sz="2240">
              <a:solidFill>
                <a:schemeClr val="lt1"/>
              </a:solidFill>
              <a:latin typeface="Arial"/>
              <a:ea typeface="Arial"/>
              <a:cs typeface="Arial"/>
              <a:sym typeface="Arial"/>
            </a:endParaRPr>
          </a:p>
        </p:txBody>
      </p:sp>
      <p:sp>
        <p:nvSpPr>
          <p:cNvPr id="68" name="Google Shape;68;p15"/>
          <p:cNvSpPr>
            <a:spLocks noGrp="1"/>
          </p:cNvSpPr>
          <p:nvPr>
            <p:ph type="pic" idx="2"/>
          </p:nvPr>
        </p:nvSpPr>
        <p:spPr>
          <a:xfrm>
            <a:off x="6400800" y="457200"/>
            <a:ext cx="7772400" cy="7315200"/>
          </a:xfrm>
          <a:prstGeom prst="rect">
            <a:avLst/>
          </a:prstGeom>
          <a:solidFill>
            <a:srgbClr val="B3B3B3"/>
          </a:solidFill>
          <a:ln>
            <a:noFill/>
          </a:ln>
        </p:spPr>
      </p:sp>
      <p:sp>
        <p:nvSpPr>
          <p:cNvPr id="69" name="Google Shape;69;p15"/>
          <p:cNvSpPr txBox="1">
            <a:spLocks noGrp="1"/>
          </p:cNvSpPr>
          <p:nvPr>
            <p:ph type="sldNum" idx="12"/>
          </p:nvPr>
        </p:nvSpPr>
        <p:spPr>
          <a:xfrm>
            <a:off x="13994296" y="7772400"/>
            <a:ext cx="453222" cy="4572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80">
                <a:solidFill>
                  <a:srgbClr val="B3B3B3"/>
                </a:solidFill>
                <a:latin typeface="Arial"/>
                <a:ea typeface="Arial"/>
                <a:cs typeface="Arial"/>
                <a:sym typeface="Arial"/>
              </a:defRPr>
            </a:lvl1pPr>
            <a:lvl2pPr marL="0" marR="0" lvl="1" indent="0" algn="r" rtl="0">
              <a:spcBef>
                <a:spcPts val="0"/>
              </a:spcBef>
              <a:buNone/>
              <a:defRPr sz="1280">
                <a:solidFill>
                  <a:srgbClr val="B3B3B3"/>
                </a:solidFill>
                <a:latin typeface="Arial"/>
                <a:ea typeface="Arial"/>
                <a:cs typeface="Arial"/>
                <a:sym typeface="Arial"/>
              </a:defRPr>
            </a:lvl2pPr>
            <a:lvl3pPr marL="0" marR="0" lvl="2" indent="0" algn="r" rtl="0">
              <a:spcBef>
                <a:spcPts val="0"/>
              </a:spcBef>
              <a:buNone/>
              <a:defRPr sz="1280">
                <a:solidFill>
                  <a:srgbClr val="B3B3B3"/>
                </a:solidFill>
                <a:latin typeface="Arial"/>
                <a:ea typeface="Arial"/>
                <a:cs typeface="Arial"/>
                <a:sym typeface="Arial"/>
              </a:defRPr>
            </a:lvl3pPr>
            <a:lvl4pPr marL="0" marR="0" lvl="3" indent="0" algn="r" rtl="0">
              <a:spcBef>
                <a:spcPts val="0"/>
              </a:spcBef>
              <a:buNone/>
              <a:defRPr sz="1280">
                <a:solidFill>
                  <a:srgbClr val="B3B3B3"/>
                </a:solidFill>
                <a:latin typeface="Arial"/>
                <a:ea typeface="Arial"/>
                <a:cs typeface="Arial"/>
                <a:sym typeface="Arial"/>
              </a:defRPr>
            </a:lvl4pPr>
            <a:lvl5pPr marL="0" marR="0" lvl="4" indent="0" algn="r" rtl="0">
              <a:spcBef>
                <a:spcPts val="0"/>
              </a:spcBef>
              <a:buNone/>
              <a:defRPr sz="1280">
                <a:solidFill>
                  <a:srgbClr val="B3B3B3"/>
                </a:solidFill>
                <a:latin typeface="Arial"/>
                <a:ea typeface="Arial"/>
                <a:cs typeface="Arial"/>
                <a:sym typeface="Arial"/>
              </a:defRPr>
            </a:lvl5pPr>
            <a:lvl6pPr marL="0" marR="0" lvl="5" indent="0" algn="r" rtl="0">
              <a:spcBef>
                <a:spcPts val="0"/>
              </a:spcBef>
              <a:buNone/>
              <a:defRPr sz="1280">
                <a:solidFill>
                  <a:srgbClr val="B3B3B3"/>
                </a:solidFill>
                <a:latin typeface="Arial"/>
                <a:ea typeface="Arial"/>
                <a:cs typeface="Arial"/>
                <a:sym typeface="Arial"/>
              </a:defRPr>
            </a:lvl6pPr>
            <a:lvl7pPr marL="0" marR="0" lvl="6" indent="0" algn="r" rtl="0">
              <a:spcBef>
                <a:spcPts val="0"/>
              </a:spcBef>
              <a:buNone/>
              <a:defRPr sz="1280">
                <a:solidFill>
                  <a:srgbClr val="B3B3B3"/>
                </a:solidFill>
                <a:latin typeface="Arial"/>
                <a:ea typeface="Arial"/>
                <a:cs typeface="Arial"/>
                <a:sym typeface="Arial"/>
              </a:defRPr>
            </a:lvl7pPr>
            <a:lvl8pPr marL="0" marR="0" lvl="7" indent="0" algn="r" rtl="0">
              <a:spcBef>
                <a:spcPts val="0"/>
              </a:spcBef>
              <a:buNone/>
              <a:defRPr sz="1280">
                <a:solidFill>
                  <a:srgbClr val="B3B3B3"/>
                </a:solidFill>
                <a:latin typeface="Arial"/>
                <a:ea typeface="Arial"/>
                <a:cs typeface="Arial"/>
                <a:sym typeface="Arial"/>
              </a:defRPr>
            </a:lvl8pPr>
            <a:lvl9pPr marL="0" marR="0" lvl="8" indent="0" algn="r" rtl="0">
              <a:spcBef>
                <a:spcPts val="0"/>
              </a:spcBef>
              <a:buNone/>
              <a:defRPr sz="1280">
                <a:solidFill>
                  <a:srgbClr val="B3B3B3"/>
                </a:solidFill>
                <a:latin typeface="Arial"/>
                <a:ea typeface="Arial"/>
                <a:cs typeface="Arial"/>
                <a:sym typeface="Arial"/>
              </a:defRPr>
            </a:lvl9pPr>
          </a:lstStyle>
          <a:p>
            <a:fld id="{00000000-1234-1234-1234-123412341234}" type="slidenum">
              <a:rPr lang="en" smtClean="0"/>
              <a:pPr/>
              <a:t>‹#›</a:t>
            </a:fld>
            <a:endParaRPr lang="en"/>
          </a:p>
        </p:txBody>
      </p:sp>
      <p:sp>
        <p:nvSpPr>
          <p:cNvPr id="70" name="Google Shape;70;p15"/>
          <p:cNvSpPr txBox="1">
            <a:spLocks noGrp="1"/>
          </p:cNvSpPr>
          <p:nvPr>
            <p:ph type="body" idx="1"/>
          </p:nvPr>
        </p:nvSpPr>
        <p:spPr>
          <a:xfrm>
            <a:off x="6400800" y="6858000"/>
            <a:ext cx="7772400" cy="914400"/>
          </a:xfrm>
          <a:prstGeom prst="rect">
            <a:avLst/>
          </a:prstGeom>
          <a:gradFill>
            <a:gsLst>
              <a:gs pos="0">
                <a:srgbClr val="000000">
                  <a:alpha val="0"/>
                </a:srgbClr>
              </a:gs>
              <a:gs pos="100000">
                <a:srgbClr val="000000"/>
              </a:gs>
            </a:gsLst>
            <a:lin ang="5400000" scaled="0"/>
          </a:gradFill>
          <a:ln>
            <a:noFill/>
          </a:ln>
        </p:spPr>
        <p:txBody>
          <a:bodyPr spcFirstLastPara="1" wrap="square" lIns="114300" tIns="114300" rIns="114300" bIns="114300" anchor="b" anchorCtr="0">
            <a:noAutofit/>
          </a:bodyPr>
          <a:lstStyle>
            <a:lvl1pPr marL="731520" marR="0" lvl="0" indent="-365760" algn="l" rtl="0">
              <a:lnSpc>
                <a:spcPct val="90000"/>
              </a:lnSpc>
              <a:spcBef>
                <a:spcPts val="1280"/>
              </a:spcBef>
              <a:spcAft>
                <a:spcPts val="0"/>
              </a:spcAft>
              <a:buClr>
                <a:schemeClr val="lt1"/>
              </a:buClr>
              <a:buSzPts val="1100"/>
              <a:buFont typeface="Arial"/>
              <a:buNone/>
              <a:defRPr sz="1760" b="1" i="0" u="none" strike="noStrike" cap="none">
                <a:solidFill>
                  <a:schemeClr val="lt1"/>
                </a:solidFill>
                <a:latin typeface="Arial"/>
                <a:ea typeface="Arial"/>
                <a:cs typeface="Arial"/>
                <a:sym typeface="Arial"/>
              </a:defRPr>
            </a:lvl1pPr>
            <a:lvl2pPr marL="1463040" marR="0" lvl="1" indent="-365760" algn="l" rtl="0">
              <a:lnSpc>
                <a:spcPct val="90000"/>
              </a:lnSpc>
              <a:spcBef>
                <a:spcPts val="640"/>
              </a:spcBef>
              <a:spcAft>
                <a:spcPts val="0"/>
              </a:spcAft>
              <a:buClr>
                <a:schemeClr val="dk1"/>
              </a:buClr>
              <a:buSzPts val="900"/>
              <a:buFont typeface="Arial"/>
              <a:buNone/>
              <a:defRPr sz="1440" b="0" i="0" u="none" strike="noStrike" cap="none">
                <a:solidFill>
                  <a:schemeClr val="dk1"/>
                </a:solidFill>
                <a:latin typeface="Arial"/>
                <a:ea typeface="Arial"/>
                <a:cs typeface="Arial"/>
                <a:sym typeface="Arial"/>
              </a:defRPr>
            </a:lvl2pPr>
            <a:lvl3pPr marL="2194560" marR="0" lvl="2" indent="-365760" algn="l" rtl="0">
              <a:lnSpc>
                <a:spcPct val="90000"/>
              </a:lnSpc>
              <a:spcBef>
                <a:spcPts val="640"/>
              </a:spcBef>
              <a:spcAft>
                <a:spcPts val="0"/>
              </a:spcAft>
              <a:buClr>
                <a:schemeClr val="dk1"/>
              </a:buClr>
              <a:buSzPts val="900"/>
              <a:buFont typeface="Arial"/>
              <a:buNone/>
              <a:defRPr sz="1440" b="0" i="0" u="none" strike="noStrike" cap="none">
                <a:solidFill>
                  <a:schemeClr val="dk1"/>
                </a:solidFill>
                <a:latin typeface="Arial"/>
                <a:ea typeface="Arial"/>
                <a:cs typeface="Arial"/>
                <a:sym typeface="Arial"/>
              </a:defRPr>
            </a:lvl3pPr>
            <a:lvl4pPr marL="2926080" marR="0" lvl="3" indent="-365760" algn="l" rtl="0">
              <a:lnSpc>
                <a:spcPct val="90000"/>
              </a:lnSpc>
              <a:spcBef>
                <a:spcPts val="640"/>
              </a:spcBef>
              <a:spcAft>
                <a:spcPts val="0"/>
              </a:spcAft>
              <a:buClr>
                <a:schemeClr val="dk1"/>
              </a:buClr>
              <a:buSzPts val="900"/>
              <a:buFont typeface="Arial"/>
              <a:buNone/>
              <a:defRPr sz="1440" b="0" i="0" u="none" strike="noStrike" cap="none">
                <a:solidFill>
                  <a:schemeClr val="dk1"/>
                </a:solidFill>
                <a:latin typeface="Arial"/>
                <a:ea typeface="Arial"/>
                <a:cs typeface="Arial"/>
                <a:sym typeface="Arial"/>
              </a:defRPr>
            </a:lvl4pPr>
            <a:lvl5pPr marL="3657600" marR="0" lvl="4" indent="-365760" algn="l" rtl="0">
              <a:lnSpc>
                <a:spcPct val="90000"/>
              </a:lnSpc>
              <a:spcBef>
                <a:spcPts val="640"/>
              </a:spcBef>
              <a:spcAft>
                <a:spcPts val="0"/>
              </a:spcAft>
              <a:buClr>
                <a:schemeClr val="dk1"/>
              </a:buClr>
              <a:buSzPts val="900"/>
              <a:buFont typeface="Arial"/>
              <a:buNone/>
              <a:defRPr sz="1440" b="0" i="0" u="none" strike="noStrike" cap="none">
                <a:solidFill>
                  <a:schemeClr val="dk1"/>
                </a:solidFill>
                <a:latin typeface="Arial"/>
                <a:ea typeface="Arial"/>
                <a:cs typeface="Arial"/>
                <a:sym typeface="Arial"/>
              </a:defRPr>
            </a:lvl5pPr>
            <a:lvl6pPr marL="4389120" marR="0" lvl="5"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6pPr>
            <a:lvl7pPr marL="5120640" marR="0" lvl="6"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7pPr>
            <a:lvl8pPr marL="5852160" marR="0" lvl="7"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8pPr>
            <a:lvl9pPr marL="6583680" marR="0" lvl="8"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9pPr>
          </a:lstStyle>
          <a:p>
            <a:endParaRPr/>
          </a:p>
        </p:txBody>
      </p:sp>
      <p:sp>
        <p:nvSpPr>
          <p:cNvPr id="71" name="Google Shape;71;p15"/>
          <p:cNvSpPr txBox="1">
            <a:spLocks noGrp="1"/>
          </p:cNvSpPr>
          <p:nvPr>
            <p:ph type="title"/>
          </p:nvPr>
        </p:nvSpPr>
        <p:spPr>
          <a:xfrm>
            <a:off x="1371599" y="2295525"/>
            <a:ext cx="4572002" cy="1590675"/>
          </a:xfrm>
          <a:prstGeom prst="rect">
            <a:avLst/>
          </a:prstGeom>
          <a:noFill/>
          <a:ln>
            <a:noFill/>
          </a:ln>
        </p:spPr>
        <p:txBody>
          <a:bodyPr spcFirstLastPara="1" wrap="square" lIns="0" tIns="28575" rIns="57150" bIns="28575" anchor="b" anchorCtr="0">
            <a:noAutofit/>
          </a:bodyPr>
          <a:lstStyle>
            <a:lvl1pPr marR="0" lvl="0" algn="l" rtl="0">
              <a:lnSpc>
                <a:spcPct val="90000"/>
              </a:lnSpc>
              <a:spcBef>
                <a:spcPts val="0"/>
              </a:spcBef>
              <a:spcAft>
                <a:spcPts val="0"/>
              </a:spcAft>
              <a:buClr>
                <a:srgbClr val="31B8CA"/>
              </a:buClr>
              <a:buSzPts val="2300"/>
              <a:buFont typeface="Arial"/>
              <a:buNone/>
              <a:defRPr sz="3680" b="1" i="0" u="none" strike="noStrike" cap="none">
                <a:solidFill>
                  <a:srgbClr val="31B8CA"/>
                </a:solidFill>
                <a:latin typeface="Arial"/>
                <a:ea typeface="Arial"/>
                <a:cs typeface="Arial"/>
                <a:sym typeface="Arial"/>
              </a:defRPr>
            </a:lvl1pPr>
            <a:lvl2pPr lvl="1">
              <a:spcBef>
                <a:spcPts val="0"/>
              </a:spcBef>
              <a:spcAft>
                <a:spcPts val="0"/>
              </a:spcAft>
              <a:buSzPts val="900"/>
              <a:buNone/>
              <a:defRPr sz="1760"/>
            </a:lvl2pPr>
            <a:lvl3pPr lvl="2">
              <a:spcBef>
                <a:spcPts val="0"/>
              </a:spcBef>
              <a:spcAft>
                <a:spcPts val="0"/>
              </a:spcAft>
              <a:buSzPts val="900"/>
              <a:buNone/>
              <a:defRPr sz="1760"/>
            </a:lvl3pPr>
            <a:lvl4pPr lvl="3">
              <a:spcBef>
                <a:spcPts val="0"/>
              </a:spcBef>
              <a:spcAft>
                <a:spcPts val="0"/>
              </a:spcAft>
              <a:buSzPts val="900"/>
              <a:buNone/>
              <a:defRPr sz="1760"/>
            </a:lvl4pPr>
            <a:lvl5pPr lvl="4">
              <a:spcBef>
                <a:spcPts val="0"/>
              </a:spcBef>
              <a:spcAft>
                <a:spcPts val="0"/>
              </a:spcAft>
              <a:buSzPts val="900"/>
              <a:buNone/>
              <a:defRPr sz="1760"/>
            </a:lvl5pPr>
            <a:lvl6pPr lvl="5">
              <a:spcBef>
                <a:spcPts val="0"/>
              </a:spcBef>
              <a:spcAft>
                <a:spcPts val="0"/>
              </a:spcAft>
              <a:buSzPts val="900"/>
              <a:buNone/>
              <a:defRPr sz="1760"/>
            </a:lvl6pPr>
            <a:lvl7pPr lvl="6">
              <a:spcBef>
                <a:spcPts val="0"/>
              </a:spcBef>
              <a:spcAft>
                <a:spcPts val="0"/>
              </a:spcAft>
              <a:buSzPts val="900"/>
              <a:buNone/>
              <a:defRPr sz="1760"/>
            </a:lvl7pPr>
            <a:lvl8pPr lvl="7">
              <a:spcBef>
                <a:spcPts val="0"/>
              </a:spcBef>
              <a:spcAft>
                <a:spcPts val="0"/>
              </a:spcAft>
              <a:buSzPts val="900"/>
              <a:buNone/>
              <a:defRPr sz="1760"/>
            </a:lvl8pPr>
            <a:lvl9pPr lvl="8">
              <a:spcBef>
                <a:spcPts val="0"/>
              </a:spcBef>
              <a:spcAft>
                <a:spcPts val="0"/>
              </a:spcAft>
              <a:buSzPts val="900"/>
              <a:buNone/>
              <a:defRPr sz="1760"/>
            </a:lvl9pPr>
          </a:lstStyle>
          <a:p>
            <a:endParaRPr/>
          </a:p>
        </p:txBody>
      </p:sp>
      <p:sp>
        <p:nvSpPr>
          <p:cNvPr id="72" name="Google Shape;72;p15"/>
          <p:cNvSpPr txBox="1">
            <a:spLocks noGrp="1"/>
          </p:cNvSpPr>
          <p:nvPr>
            <p:ph type="body" idx="3"/>
          </p:nvPr>
        </p:nvSpPr>
        <p:spPr>
          <a:xfrm>
            <a:off x="1394459" y="4373034"/>
            <a:ext cx="4572000" cy="3429000"/>
          </a:xfrm>
          <a:prstGeom prst="rect">
            <a:avLst/>
          </a:prstGeom>
          <a:noFill/>
          <a:ln>
            <a:noFill/>
          </a:ln>
        </p:spPr>
        <p:txBody>
          <a:bodyPr spcFirstLastPara="1" wrap="square" lIns="57150" tIns="28575" rIns="57150" bIns="28575" anchor="t" anchorCtr="0">
            <a:noAutofit/>
          </a:bodyPr>
          <a:lstStyle>
            <a:lvl1pPr marL="731520" marR="0" lvl="0" indent="-548640" algn="l" rtl="0">
              <a:lnSpc>
                <a:spcPct val="90000"/>
              </a:lnSpc>
              <a:spcBef>
                <a:spcPts val="1280"/>
              </a:spcBef>
              <a:spcAft>
                <a:spcPts val="0"/>
              </a:spcAft>
              <a:buClr>
                <a:schemeClr val="dk1"/>
              </a:buClr>
              <a:buSzPts val="1800"/>
              <a:buFont typeface="Arial"/>
              <a:buChar char="•"/>
              <a:defRPr sz="2880" b="0" i="0" u="none" strike="noStrike" cap="none">
                <a:solidFill>
                  <a:schemeClr val="dk1"/>
                </a:solidFill>
                <a:latin typeface="Arial"/>
                <a:ea typeface="Arial"/>
                <a:cs typeface="Arial"/>
                <a:sym typeface="Arial"/>
              </a:defRPr>
            </a:lvl1pPr>
            <a:lvl2pPr marL="1463040" marR="0" lvl="1" indent="-518160" algn="l" rtl="0">
              <a:lnSpc>
                <a:spcPct val="90000"/>
              </a:lnSpc>
              <a:spcBef>
                <a:spcPts val="640"/>
              </a:spcBef>
              <a:spcAft>
                <a:spcPts val="0"/>
              </a:spcAft>
              <a:buClr>
                <a:schemeClr val="dk1"/>
              </a:buClr>
              <a:buSzPts val="1500"/>
              <a:buFont typeface="Noto Sans Symbols"/>
              <a:buChar char="▪"/>
              <a:defRPr sz="2400" b="0" i="0" u="none" strike="noStrike" cap="none">
                <a:solidFill>
                  <a:schemeClr val="dk1"/>
                </a:solidFill>
                <a:latin typeface="Arial"/>
                <a:ea typeface="Arial"/>
                <a:cs typeface="Arial"/>
                <a:sym typeface="Arial"/>
              </a:defRPr>
            </a:lvl2pPr>
            <a:lvl3pPr marL="2194560" marR="0" lvl="2" indent="-497840" algn="l" rtl="0">
              <a:lnSpc>
                <a:spcPct val="90000"/>
              </a:lnSpc>
              <a:spcBef>
                <a:spcPts val="640"/>
              </a:spcBef>
              <a:spcAft>
                <a:spcPts val="0"/>
              </a:spcAft>
              <a:buClr>
                <a:schemeClr val="dk1"/>
              </a:buClr>
              <a:buSzPts val="1300"/>
              <a:buFont typeface="Noto Sans Symbols"/>
              <a:buChar char="✔"/>
              <a:defRPr sz="2080" b="0" i="0" u="none" strike="noStrike" cap="none">
                <a:solidFill>
                  <a:schemeClr val="dk1"/>
                </a:solidFill>
                <a:latin typeface="Arial"/>
                <a:ea typeface="Arial"/>
                <a:cs typeface="Arial"/>
                <a:sym typeface="Arial"/>
              </a:defRPr>
            </a:lvl3pPr>
            <a:lvl4pPr marL="2926080" marR="0" lvl="3" indent="-477520" algn="l" rtl="0">
              <a:lnSpc>
                <a:spcPct val="90000"/>
              </a:lnSpc>
              <a:spcBef>
                <a:spcPts val="640"/>
              </a:spcBef>
              <a:spcAft>
                <a:spcPts val="0"/>
              </a:spcAft>
              <a:buClr>
                <a:schemeClr val="dk1"/>
              </a:buClr>
              <a:buSzPts val="1100"/>
              <a:buFont typeface="Arial"/>
              <a:buChar char="•"/>
              <a:defRPr sz="1760" b="0" i="0" u="none" strike="noStrike" cap="none">
                <a:solidFill>
                  <a:schemeClr val="dk1"/>
                </a:solidFill>
                <a:latin typeface="Arial"/>
                <a:ea typeface="Arial"/>
                <a:cs typeface="Arial"/>
                <a:sym typeface="Arial"/>
              </a:defRPr>
            </a:lvl4pPr>
            <a:lvl5pPr marL="3657600" marR="0" lvl="4" indent="-467360" algn="l" rtl="0">
              <a:lnSpc>
                <a:spcPct val="90000"/>
              </a:lnSpc>
              <a:spcBef>
                <a:spcPts val="640"/>
              </a:spcBef>
              <a:spcAft>
                <a:spcPts val="0"/>
              </a:spcAft>
              <a:buClr>
                <a:schemeClr val="dk1"/>
              </a:buClr>
              <a:buSzPts val="1000"/>
              <a:buFont typeface="Noto Sans Symbols"/>
              <a:buChar char="▪"/>
              <a:defRPr sz="1600" b="0" i="0" u="none" strike="noStrike" cap="none">
                <a:solidFill>
                  <a:schemeClr val="dk1"/>
                </a:solidFill>
                <a:latin typeface="Arial"/>
                <a:ea typeface="Arial"/>
                <a:cs typeface="Arial"/>
                <a:sym typeface="Arial"/>
              </a:defRPr>
            </a:lvl5pPr>
            <a:lvl6pPr marL="4389120" marR="0" lvl="5"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6pPr>
            <a:lvl7pPr marL="5120640" marR="0" lvl="6"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7pPr>
            <a:lvl8pPr marL="5852160" marR="0" lvl="7"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8pPr>
            <a:lvl9pPr marL="6583680" marR="0" lvl="8" indent="-508000" algn="l" rtl="0">
              <a:lnSpc>
                <a:spcPct val="90000"/>
              </a:lnSpc>
              <a:spcBef>
                <a:spcPts val="640"/>
              </a:spcBef>
              <a:spcAft>
                <a:spcPts val="0"/>
              </a:spcAft>
              <a:buClr>
                <a:schemeClr val="dk1"/>
              </a:buClr>
              <a:buSzPts val="1400"/>
              <a:buFont typeface="Arial"/>
              <a:buChar char="•"/>
              <a:defRPr sz="2240" b="0" i="0" u="none" strike="noStrike" cap="none">
                <a:solidFill>
                  <a:schemeClr val="dk1"/>
                </a:solidFill>
                <a:latin typeface="Arial"/>
                <a:ea typeface="Arial"/>
                <a:cs typeface="Arial"/>
                <a:sym typeface="Arial"/>
              </a:defRPr>
            </a:lvl9pPr>
          </a:lstStyle>
          <a:p>
            <a:endParaRPr/>
          </a:p>
        </p:txBody>
      </p:sp>
      <p:sp>
        <p:nvSpPr>
          <p:cNvPr id="73" name="Google Shape;73;p15"/>
          <p:cNvSpPr txBox="1">
            <a:spLocks noGrp="1"/>
          </p:cNvSpPr>
          <p:nvPr>
            <p:ph type="dt" idx="10"/>
          </p:nvPr>
        </p:nvSpPr>
        <p:spPr>
          <a:xfrm>
            <a:off x="10703408" y="7795155"/>
            <a:ext cx="3108006" cy="434445"/>
          </a:xfrm>
          <a:prstGeom prst="rect">
            <a:avLst/>
          </a:prstGeom>
          <a:noFill/>
          <a:ln>
            <a:noFill/>
          </a:ln>
        </p:spPr>
        <p:txBody>
          <a:bodyPr spcFirstLastPara="1" wrap="square" lIns="57150" tIns="28575" rIns="57150" bIns="28575" anchor="ctr" anchorCtr="0">
            <a:noAutofit/>
          </a:bodyPr>
          <a:lstStyle>
            <a:lvl1pPr marR="0" lvl="0" algn="r" rtl="0">
              <a:spcBef>
                <a:spcPts val="0"/>
              </a:spcBef>
              <a:spcAft>
                <a:spcPts val="0"/>
              </a:spcAft>
              <a:buSzPts val="900"/>
              <a:buNone/>
              <a:defRPr sz="1280">
                <a:solidFill>
                  <a:srgbClr val="9C9C9E"/>
                </a:solidFill>
                <a:latin typeface="Arial"/>
                <a:ea typeface="Arial"/>
                <a:cs typeface="Arial"/>
                <a:sym typeface="Arial"/>
              </a:defRPr>
            </a:lvl1pPr>
            <a:lvl2pPr marR="0" lvl="1" algn="l" rtl="0">
              <a:spcBef>
                <a:spcPts val="0"/>
              </a:spcBef>
              <a:spcAft>
                <a:spcPts val="0"/>
              </a:spcAft>
              <a:buSzPts val="900"/>
              <a:buNone/>
              <a:defRPr sz="2240" b="0" i="0" u="none" strike="noStrike" cap="none">
                <a:solidFill>
                  <a:schemeClr val="dk1"/>
                </a:solidFill>
                <a:latin typeface="Arial"/>
                <a:ea typeface="Arial"/>
                <a:cs typeface="Arial"/>
                <a:sym typeface="Arial"/>
              </a:defRPr>
            </a:lvl2pPr>
            <a:lvl3pPr marR="0" lvl="2" algn="l" rtl="0">
              <a:spcBef>
                <a:spcPts val="0"/>
              </a:spcBef>
              <a:spcAft>
                <a:spcPts val="0"/>
              </a:spcAft>
              <a:buSzPts val="900"/>
              <a:buNone/>
              <a:defRPr sz="2240" b="0" i="0" u="none" strike="noStrike" cap="none">
                <a:solidFill>
                  <a:schemeClr val="dk1"/>
                </a:solidFill>
                <a:latin typeface="Arial"/>
                <a:ea typeface="Arial"/>
                <a:cs typeface="Arial"/>
                <a:sym typeface="Arial"/>
              </a:defRPr>
            </a:lvl3pPr>
            <a:lvl4pPr marR="0" lvl="3" algn="l" rtl="0">
              <a:spcBef>
                <a:spcPts val="0"/>
              </a:spcBef>
              <a:spcAft>
                <a:spcPts val="0"/>
              </a:spcAft>
              <a:buSzPts val="900"/>
              <a:buNone/>
              <a:defRPr sz="2240" b="0" i="0" u="none" strike="noStrike" cap="none">
                <a:solidFill>
                  <a:schemeClr val="dk1"/>
                </a:solidFill>
                <a:latin typeface="Arial"/>
                <a:ea typeface="Arial"/>
                <a:cs typeface="Arial"/>
                <a:sym typeface="Arial"/>
              </a:defRPr>
            </a:lvl4pPr>
            <a:lvl5pPr marR="0" lvl="4" algn="l" rtl="0">
              <a:spcBef>
                <a:spcPts val="0"/>
              </a:spcBef>
              <a:spcAft>
                <a:spcPts val="0"/>
              </a:spcAft>
              <a:buSzPts val="900"/>
              <a:buNone/>
              <a:defRPr sz="2240" b="0" i="0" u="none" strike="noStrike" cap="none">
                <a:solidFill>
                  <a:schemeClr val="dk1"/>
                </a:solidFill>
                <a:latin typeface="Arial"/>
                <a:ea typeface="Arial"/>
                <a:cs typeface="Arial"/>
                <a:sym typeface="Arial"/>
              </a:defRPr>
            </a:lvl5pPr>
            <a:lvl6pPr marR="0" lvl="5" algn="l" rtl="0">
              <a:spcBef>
                <a:spcPts val="0"/>
              </a:spcBef>
              <a:spcAft>
                <a:spcPts val="0"/>
              </a:spcAft>
              <a:buSzPts val="900"/>
              <a:buNone/>
              <a:defRPr sz="2240" b="0" i="0" u="none" strike="noStrike" cap="none">
                <a:solidFill>
                  <a:schemeClr val="dk1"/>
                </a:solidFill>
                <a:latin typeface="Arial"/>
                <a:ea typeface="Arial"/>
                <a:cs typeface="Arial"/>
                <a:sym typeface="Arial"/>
              </a:defRPr>
            </a:lvl6pPr>
            <a:lvl7pPr marR="0" lvl="6" algn="l" rtl="0">
              <a:spcBef>
                <a:spcPts val="0"/>
              </a:spcBef>
              <a:spcAft>
                <a:spcPts val="0"/>
              </a:spcAft>
              <a:buSzPts val="900"/>
              <a:buNone/>
              <a:defRPr sz="2240" b="0" i="0" u="none" strike="noStrike" cap="none">
                <a:solidFill>
                  <a:schemeClr val="dk1"/>
                </a:solidFill>
                <a:latin typeface="Arial"/>
                <a:ea typeface="Arial"/>
                <a:cs typeface="Arial"/>
                <a:sym typeface="Arial"/>
              </a:defRPr>
            </a:lvl7pPr>
            <a:lvl8pPr marR="0" lvl="7" algn="l" rtl="0">
              <a:spcBef>
                <a:spcPts val="0"/>
              </a:spcBef>
              <a:spcAft>
                <a:spcPts val="0"/>
              </a:spcAft>
              <a:buSzPts val="900"/>
              <a:buNone/>
              <a:defRPr sz="2240" b="0" i="0" u="none" strike="noStrike" cap="none">
                <a:solidFill>
                  <a:schemeClr val="dk1"/>
                </a:solidFill>
                <a:latin typeface="Arial"/>
                <a:ea typeface="Arial"/>
                <a:cs typeface="Arial"/>
                <a:sym typeface="Arial"/>
              </a:defRPr>
            </a:lvl8pPr>
            <a:lvl9pPr marR="0" lvl="8" algn="l" rtl="0">
              <a:spcBef>
                <a:spcPts val="0"/>
              </a:spcBef>
              <a:spcAft>
                <a:spcPts val="0"/>
              </a:spcAft>
              <a:buSzPts val="900"/>
              <a:buNone/>
              <a:defRPr sz="2240" b="0" i="0" u="none" strike="noStrike" cap="none">
                <a:solidFill>
                  <a:schemeClr val="dk1"/>
                </a:solidFill>
                <a:latin typeface="Arial"/>
                <a:ea typeface="Arial"/>
                <a:cs typeface="Arial"/>
                <a:sym typeface="Arial"/>
              </a:defRPr>
            </a:lvl9pPr>
          </a:lstStyle>
          <a:p>
            <a:endParaRPr/>
          </a:p>
        </p:txBody>
      </p:sp>
      <p:sp>
        <p:nvSpPr>
          <p:cNvPr id="74" name="Google Shape;74;p15"/>
          <p:cNvSpPr txBox="1">
            <a:spLocks noGrp="1"/>
          </p:cNvSpPr>
          <p:nvPr>
            <p:ph type="ftr" idx="11"/>
          </p:nvPr>
        </p:nvSpPr>
        <p:spPr>
          <a:xfrm>
            <a:off x="929246" y="7772400"/>
            <a:ext cx="12007821" cy="438150"/>
          </a:xfrm>
          <a:prstGeom prst="rect">
            <a:avLst/>
          </a:prstGeom>
          <a:noFill/>
          <a:ln>
            <a:noFill/>
          </a:ln>
        </p:spPr>
        <p:txBody>
          <a:bodyPr spcFirstLastPara="1" wrap="square" lIns="57150" tIns="28575" rIns="57150" bIns="28575" anchor="ctr" anchorCtr="0">
            <a:noAutofit/>
          </a:bodyPr>
          <a:lstStyle>
            <a:lvl1pPr lvl="0" algn="ctr">
              <a:spcBef>
                <a:spcPts val="0"/>
              </a:spcBef>
              <a:spcAft>
                <a:spcPts val="0"/>
              </a:spcAft>
              <a:buSzPts val="900"/>
              <a:buNone/>
              <a:defRPr sz="1280">
                <a:solidFill>
                  <a:srgbClr val="9C9C9E"/>
                </a:solidFill>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pic>
        <p:nvPicPr>
          <p:cNvPr id="75" name="Google Shape;75;p15"/>
          <p:cNvPicPr preferRelativeResize="0"/>
          <p:nvPr/>
        </p:nvPicPr>
        <p:blipFill rotWithShape="1">
          <a:blip r:embed="rId2">
            <a:alphaModFix/>
          </a:blip>
          <a:srcRect/>
          <a:stretch/>
        </p:blipFill>
        <p:spPr>
          <a:xfrm>
            <a:off x="1370530" y="427567"/>
            <a:ext cx="2481718" cy="808805"/>
          </a:xfrm>
          <a:prstGeom prst="rect">
            <a:avLst/>
          </a:prstGeom>
          <a:noFill/>
          <a:ln>
            <a:noFill/>
          </a:ln>
        </p:spPr>
      </p:pic>
    </p:spTree>
    <p:extLst>
      <p:ext uri="{BB962C8B-B14F-4D97-AF65-F5344CB8AC3E}">
        <p14:creationId xmlns:p14="http://schemas.microsoft.com/office/powerpoint/2010/main" val="237750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7" name="Picture 16">
            <a:extLst>
              <a:ext uri="{FF2B5EF4-FFF2-40B4-BE49-F238E27FC236}">
                <a16:creationId xmlns:a16="http://schemas.microsoft.com/office/drawing/2014/main" id="{6847A737-46A2-5649-BC5A-0E56869A8FA4}"/>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pic>
        <p:nvPicPr>
          <p:cNvPr id="15" name="Picture 14">
            <a:extLst>
              <a:ext uri="{FF2B5EF4-FFF2-40B4-BE49-F238E27FC236}">
                <a16:creationId xmlns:a16="http://schemas.microsoft.com/office/drawing/2014/main" id="{E98AE6C3-2F0B-1E45-8EBC-DC322E62BBE1}"/>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4105834" y="145430"/>
            <a:ext cx="10067365" cy="1100666"/>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1" name="Picture 10">
            <a:extLst>
              <a:ext uri="{FF2B5EF4-FFF2-40B4-BE49-F238E27FC236}">
                <a16:creationId xmlns:a16="http://schemas.microsoft.com/office/drawing/2014/main" id="{8883A7DC-238F-CA40-A11B-F99AF6B91DB6}"/>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8" name="Picture 17">
            <a:extLst>
              <a:ext uri="{FF2B5EF4-FFF2-40B4-BE49-F238E27FC236}">
                <a16:creationId xmlns:a16="http://schemas.microsoft.com/office/drawing/2014/main" id="{1FBCA9D2-D550-5E46-AFC6-B80653F8DE7D}"/>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
        <p:nvSpPr>
          <p:cNvPr id="27" name="Title 1">
            <a:extLst>
              <a:ext uri="{FF2B5EF4-FFF2-40B4-BE49-F238E27FC236}">
                <a16:creationId xmlns:a16="http://schemas.microsoft.com/office/drawing/2014/main" id="{F8520C0B-63E4-8146-B06F-2D4679E9C0FB}"/>
              </a:ext>
            </a:extLst>
          </p:cNvPr>
          <p:cNvSpPr>
            <a:spLocks noGrp="1"/>
          </p:cNvSpPr>
          <p:nvPr>
            <p:ph type="title" hasCustomPrompt="1"/>
          </p:nvPr>
        </p:nvSpPr>
        <p:spPr>
          <a:xfrm>
            <a:off x="4105834" y="145430"/>
            <a:ext cx="10067365" cy="1100666"/>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pic>
        <p:nvPicPr>
          <p:cNvPr id="26" name="Picture 25">
            <a:extLst>
              <a:ext uri="{FF2B5EF4-FFF2-40B4-BE49-F238E27FC236}">
                <a16:creationId xmlns:a16="http://schemas.microsoft.com/office/drawing/2014/main" id="{9D5B5DF9-BA3C-3F40-BA07-CED710204BE2}"/>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5" name="Title 1">
            <a:extLst>
              <a:ext uri="{FF2B5EF4-FFF2-40B4-BE49-F238E27FC236}">
                <a16:creationId xmlns:a16="http://schemas.microsoft.com/office/drawing/2014/main" id="{9F80F1A3-CAFA-0B44-BCCA-72F4C1583D77}"/>
              </a:ext>
            </a:extLst>
          </p:cNvPr>
          <p:cNvSpPr>
            <a:spLocks noGrp="1"/>
          </p:cNvSpPr>
          <p:nvPr>
            <p:ph type="title" hasCustomPrompt="1"/>
          </p:nvPr>
        </p:nvSpPr>
        <p:spPr>
          <a:xfrm>
            <a:off x="4105834" y="145430"/>
            <a:ext cx="10067365" cy="1100666"/>
          </a:xfrm>
          <a:prstGeom prst="rect">
            <a:avLst/>
          </a:prstGeom>
        </p:spPr>
        <p:txBody>
          <a:bodyPr lIns="0" anchor="b"/>
          <a:lstStyle>
            <a:lvl1pPr>
              <a:defRPr lang="en-US" sz="36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pic>
        <p:nvPicPr>
          <p:cNvPr id="27" name="Picture 26">
            <a:extLst>
              <a:ext uri="{FF2B5EF4-FFF2-40B4-BE49-F238E27FC236}">
                <a16:creationId xmlns:a16="http://schemas.microsoft.com/office/drawing/2014/main" id="{49B41B97-6C3F-5440-AD72-C908A157F473}"/>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6/5/24</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9" name="Picture 8">
            <a:extLst>
              <a:ext uri="{FF2B5EF4-FFF2-40B4-BE49-F238E27FC236}">
                <a16:creationId xmlns:a16="http://schemas.microsoft.com/office/drawing/2014/main" id="{26A2A268-5EED-4542-B1B7-BDE37E97BF0E}"/>
              </a:ext>
            </a:extLst>
          </p:cNvPr>
          <p:cNvPicPr>
            <a:picLocks noChangeAspect="1"/>
          </p:cNvPicPr>
          <p:nvPr userDrawn="1"/>
        </p:nvPicPr>
        <p:blipFill>
          <a:blip r:embed="rId2"/>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4465590"/>
          </a:xfrm>
          <a:prstGeom prst="rect">
            <a:avLst/>
          </a:prstGeom>
          <a:noFill/>
        </p:spPr>
        <p:txBody>
          <a:bodyPr wrap="square" lIns="0" tIns="0" rIns="0" bIns="0" rtlCol="0" anchor="ctr" anchorCtr="0">
            <a:noAutofit/>
          </a:bodyPr>
          <a:lstStyle/>
          <a:p>
            <a:pPr>
              <a:lnSpc>
                <a:spcPct val="90000"/>
              </a:lnSpc>
            </a:pPr>
            <a:r>
              <a:rPr lang="en-US" sz="4800" b="1" dirty="0">
                <a:solidFill>
                  <a:srgbClr val="31B8CA"/>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7" name="Picture 6">
            <a:extLst>
              <a:ext uri="{FF2B5EF4-FFF2-40B4-BE49-F238E27FC236}">
                <a16:creationId xmlns:a16="http://schemas.microsoft.com/office/drawing/2014/main" id="{154BE25C-8093-7D44-A61B-32DE6D2D274A}"/>
              </a:ext>
            </a:extLst>
          </p:cNvPr>
          <p:cNvPicPr>
            <a:picLocks noChangeAspect="1"/>
          </p:cNvPicPr>
          <p:nvPr userDrawn="1"/>
        </p:nvPicPr>
        <p:blipFill>
          <a:blip r:embed="rId2"/>
          <a:stretch>
            <a:fillRect/>
          </a:stretch>
        </p:blipFill>
        <p:spPr>
          <a:xfrm>
            <a:off x="1404185" y="6522990"/>
            <a:ext cx="1141787" cy="1114195"/>
          </a:xfrm>
          <a:prstGeom prst="rect">
            <a:avLst/>
          </a:prstGeom>
        </p:spPr>
      </p:pic>
      <p:pic>
        <p:nvPicPr>
          <p:cNvPr id="8" name="Picture 7">
            <a:extLst>
              <a:ext uri="{FF2B5EF4-FFF2-40B4-BE49-F238E27FC236}">
                <a16:creationId xmlns:a16="http://schemas.microsoft.com/office/drawing/2014/main" id="{FA9D1203-D481-C544-A484-B59C41F3B083}"/>
              </a:ext>
            </a:extLst>
          </p:cNvPr>
          <p:cNvPicPr>
            <a:picLocks noChangeAspect="1"/>
          </p:cNvPicPr>
          <p:nvPr userDrawn="1"/>
        </p:nvPicPr>
        <p:blipFill>
          <a:blip r:embed="rId3"/>
          <a:stretch>
            <a:fillRect/>
          </a:stretch>
        </p:blipFill>
        <p:spPr>
          <a:xfrm>
            <a:off x="1370529" y="427567"/>
            <a:ext cx="2481718" cy="808805"/>
          </a:xfrm>
          <a:prstGeom prst="rect">
            <a:avLst/>
          </a:prstGeom>
        </p:spPr>
      </p:pic>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s://www.scisnack.com/2015/04/13/in-the-climate-model-jungl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jgcri.shinyapps.io/HectorUI/"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JGCRI/gcamwrapper"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705637-74CB-B64F-A4BD-AFBB402C7E24}"/>
              </a:ext>
            </a:extLst>
          </p:cNvPr>
          <p:cNvSpPr>
            <a:spLocks noGrp="1"/>
          </p:cNvSpPr>
          <p:nvPr>
            <p:ph type="ctrTitle"/>
          </p:nvPr>
        </p:nvSpPr>
        <p:spPr>
          <a:xfrm>
            <a:off x="1371600" y="2743200"/>
            <a:ext cx="4572000" cy="1841500"/>
          </a:xfrm>
        </p:spPr>
        <p:txBody>
          <a:bodyPr/>
          <a:lstStyle/>
          <a:p>
            <a:r>
              <a:rPr lang="en-US" sz="3800" dirty="0"/>
              <a:t>Introducing GCIMS tools</a:t>
            </a:r>
          </a:p>
        </p:txBody>
      </p:sp>
      <p:sp>
        <p:nvSpPr>
          <p:cNvPr id="10" name="Text Placeholder 9">
            <a:extLst>
              <a:ext uri="{FF2B5EF4-FFF2-40B4-BE49-F238E27FC236}">
                <a16:creationId xmlns:a16="http://schemas.microsoft.com/office/drawing/2014/main" id="{C32F3DF6-134F-0A40-96A8-AEA2CB3A6325}"/>
              </a:ext>
            </a:extLst>
          </p:cNvPr>
          <p:cNvSpPr>
            <a:spLocks noGrp="1"/>
          </p:cNvSpPr>
          <p:nvPr>
            <p:ph type="body" sz="quarter" idx="10"/>
          </p:nvPr>
        </p:nvSpPr>
        <p:spPr/>
        <p:txBody>
          <a:bodyPr/>
          <a:lstStyle/>
          <a:p>
            <a:pPr marL="0" indent="0" algn="l" defTabSz="1097280" rtl="0" eaLnBrk="1" latinLnBrk="0" hangingPunct="1">
              <a:lnSpc>
                <a:spcPct val="90000"/>
              </a:lnSpc>
              <a:spcBef>
                <a:spcPts val="1200"/>
              </a:spcBef>
              <a:buFont typeface="Arial" panose="020B0604020202020204" pitchFamily="34" charset="0"/>
              <a:buNone/>
            </a:pPr>
            <a:r>
              <a:rPr lang="en-US" dirty="0"/>
              <a:t>Chris Vernon</a:t>
            </a:r>
          </a:p>
          <a:p>
            <a:pPr marL="0" indent="0" algn="l" defTabSz="1097280" rtl="0" eaLnBrk="1" latinLnBrk="0" hangingPunct="1">
              <a:lnSpc>
                <a:spcPct val="90000"/>
              </a:lnSpc>
              <a:spcBef>
                <a:spcPts val="1200"/>
              </a:spcBef>
              <a:buFont typeface="Arial" panose="020B0604020202020204" pitchFamily="34" charset="0"/>
              <a:buNone/>
            </a:pPr>
            <a:r>
              <a:rPr lang="en-US" dirty="0"/>
              <a:t>on behalf of the EFC team</a:t>
            </a:r>
          </a:p>
        </p:txBody>
      </p:sp>
      <p:sp>
        <p:nvSpPr>
          <p:cNvPr id="3" name="Slide Number Placeholder 2">
            <a:extLst>
              <a:ext uri="{FF2B5EF4-FFF2-40B4-BE49-F238E27FC236}">
                <a16:creationId xmlns:a16="http://schemas.microsoft.com/office/drawing/2014/main" id="{9BD94C7C-0B2B-664B-BECE-7BF3D94A5019}"/>
              </a:ext>
            </a:extLst>
          </p:cNvPr>
          <p:cNvSpPr>
            <a:spLocks noGrp="1"/>
          </p:cNvSpPr>
          <p:nvPr>
            <p:ph type="sldNum" sz="quarter" idx="4294967295"/>
          </p:nvPr>
        </p:nvSpPr>
        <p:spPr>
          <a:xfrm>
            <a:off x="14176375" y="7772400"/>
            <a:ext cx="454025" cy="457200"/>
          </a:xfrm>
          <a:prstGeom prst="rect">
            <a:avLst/>
          </a:prstGeom>
        </p:spPr>
        <p:txBody>
          <a:bodyPr/>
          <a:lstStyle/>
          <a:p>
            <a:fld id="{FE7A4BB3-E848-5A44-82DF-322201952CD8}" type="slidenum">
              <a:rPr lang="en-US" smtClean="0"/>
              <a:pPr/>
              <a:t>1</a:t>
            </a:fld>
            <a:endParaRPr lang="en-US" dirty="0"/>
          </a:p>
        </p:txBody>
      </p:sp>
    </p:spTree>
    <p:extLst>
      <p:ext uri="{BB962C8B-B14F-4D97-AF65-F5344CB8AC3E}">
        <p14:creationId xmlns:p14="http://schemas.microsoft.com/office/powerpoint/2010/main" val="9640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7CAC66-742B-DC48-A47B-4953D942CE06}"/>
              </a:ext>
            </a:extLst>
          </p:cNvPr>
          <p:cNvSpPr>
            <a:spLocks noGrp="1"/>
          </p:cNvSpPr>
          <p:nvPr>
            <p:ph type="sldNum" sz="quarter" idx="12"/>
          </p:nvPr>
        </p:nvSpPr>
        <p:spPr>
          <a:xfrm>
            <a:off x="13994296" y="7772400"/>
            <a:ext cx="453223" cy="457200"/>
          </a:xfrm>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D251CAB5-5BAE-0140-8A0F-DAA520830BF8}"/>
              </a:ext>
            </a:extLst>
          </p:cNvPr>
          <p:cNvSpPr>
            <a:spLocks noGrp="1"/>
          </p:cNvSpPr>
          <p:nvPr>
            <p:ph type="title"/>
          </p:nvPr>
        </p:nvSpPr>
        <p:spPr>
          <a:xfrm>
            <a:off x="4399004" y="270934"/>
            <a:ext cx="9774195" cy="915315"/>
          </a:xfrm>
        </p:spPr>
        <p:txBody>
          <a:bodyPr/>
          <a:lstStyle/>
          <a:p>
            <a:r>
              <a:rPr lang="en-US" sz="3400" dirty="0"/>
              <a:t>GCIMS EFC Software Team</a:t>
            </a:r>
          </a:p>
        </p:txBody>
      </p:sp>
      <p:sp>
        <p:nvSpPr>
          <p:cNvPr id="21" name="TextBox 20">
            <a:extLst>
              <a:ext uri="{FF2B5EF4-FFF2-40B4-BE49-F238E27FC236}">
                <a16:creationId xmlns:a16="http://schemas.microsoft.com/office/drawing/2014/main" id="{1D9A94E6-1B1D-68E6-51D3-4B3BDA071CC6}"/>
              </a:ext>
            </a:extLst>
          </p:cNvPr>
          <p:cNvSpPr txBox="1"/>
          <p:nvPr/>
        </p:nvSpPr>
        <p:spPr>
          <a:xfrm>
            <a:off x="1355766" y="4137210"/>
            <a:ext cx="4557712" cy="923330"/>
          </a:xfrm>
          <a:prstGeom prst="rect">
            <a:avLst/>
          </a:prstGeom>
          <a:noFill/>
        </p:spPr>
        <p:txBody>
          <a:bodyPr wrap="square" rtlCol="0">
            <a:spAutoFit/>
          </a:bodyPr>
          <a:lstStyle/>
          <a:p>
            <a:r>
              <a:rPr lang="en-US" sz="1800" b="1" dirty="0">
                <a:latin typeface="Helvetica" pitchFamily="2" charset="0"/>
              </a:rPr>
              <a:t>Hector</a:t>
            </a:r>
          </a:p>
          <a:p>
            <a:pPr marL="342900" indent="-342900">
              <a:buFont typeface="Arial" panose="020B0604020202020204" pitchFamily="34" charset="0"/>
              <a:buChar char="•"/>
            </a:pPr>
            <a:r>
              <a:rPr lang="en-US" sz="1800" dirty="0">
                <a:latin typeface="Helvetica" pitchFamily="2" charset="0"/>
              </a:rPr>
              <a:t>Ben Bond-</a:t>
            </a:r>
            <a:r>
              <a:rPr lang="en-US" sz="1800" dirty="0" err="1">
                <a:latin typeface="Helvetica" pitchFamily="2" charset="0"/>
              </a:rPr>
              <a:t>Lamberty</a:t>
            </a:r>
            <a:r>
              <a:rPr lang="en-US" sz="1800" dirty="0">
                <a:latin typeface="Helvetica" pitchFamily="2" charset="0"/>
              </a:rPr>
              <a:t> (co-lead)</a:t>
            </a:r>
          </a:p>
          <a:p>
            <a:pPr marL="342900" indent="-342900">
              <a:buFont typeface="Arial" panose="020B0604020202020204" pitchFamily="34" charset="0"/>
              <a:buChar char="•"/>
            </a:pPr>
            <a:r>
              <a:rPr lang="en-US" sz="1800" dirty="0">
                <a:latin typeface="Helvetica" pitchFamily="2" charset="0"/>
              </a:rPr>
              <a:t>Kalyn </a:t>
            </a:r>
            <a:r>
              <a:rPr lang="en-US" sz="1800" dirty="0" err="1">
                <a:latin typeface="Helvetica" pitchFamily="2" charset="0"/>
              </a:rPr>
              <a:t>Dorheim</a:t>
            </a:r>
            <a:r>
              <a:rPr lang="en-US" sz="1800" dirty="0">
                <a:latin typeface="Helvetica" pitchFamily="2" charset="0"/>
              </a:rPr>
              <a:t> (co-lead)</a:t>
            </a:r>
          </a:p>
        </p:txBody>
      </p:sp>
      <p:sp>
        <p:nvSpPr>
          <p:cNvPr id="23" name="TextBox 22">
            <a:extLst>
              <a:ext uri="{FF2B5EF4-FFF2-40B4-BE49-F238E27FC236}">
                <a16:creationId xmlns:a16="http://schemas.microsoft.com/office/drawing/2014/main" id="{43CDC877-239E-2490-24B3-B466B395A8AA}"/>
              </a:ext>
            </a:extLst>
          </p:cNvPr>
          <p:cNvSpPr txBox="1"/>
          <p:nvPr/>
        </p:nvSpPr>
        <p:spPr>
          <a:xfrm>
            <a:off x="1355766" y="1615701"/>
            <a:ext cx="4557712" cy="2585323"/>
          </a:xfrm>
          <a:prstGeom prst="rect">
            <a:avLst/>
          </a:prstGeom>
          <a:noFill/>
        </p:spPr>
        <p:txBody>
          <a:bodyPr wrap="square" rtlCol="0">
            <a:spAutoFit/>
          </a:bodyPr>
          <a:lstStyle/>
          <a:p>
            <a:r>
              <a:rPr lang="en-US" sz="1800" b="1" dirty="0">
                <a:latin typeface="Helvetica" pitchFamily="2" charset="0"/>
              </a:rPr>
              <a:t>GCAM</a:t>
            </a:r>
          </a:p>
          <a:p>
            <a:pPr marL="342900" indent="-342900">
              <a:buFont typeface="Arial" panose="020B0604020202020204" pitchFamily="34" charset="0"/>
              <a:buChar char="•"/>
            </a:pPr>
            <a:r>
              <a:rPr lang="en-US" sz="1800" dirty="0">
                <a:latin typeface="Helvetica" pitchFamily="2" charset="0"/>
              </a:rPr>
              <a:t>Pralit Patel (lead)</a:t>
            </a:r>
          </a:p>
          <a:p>
            <a:pPr marL="342900" indent="-342900">
              <a:buFont typeface="Arial" panose="020B0604020202020204" pitchFamily="34" charset="0"/>
              <a:buChar char="•"/>
            </a:pPr>
            <a:r>
              <a:rPr lang="en-US" sz="1800" dirty="0">
                <a:latin typeface="Helvetica" pitchFamily="2" charset="0"/>
              </a:rPr>
              <a:t>Ellie Lochner</a:t>
            </a:r>
          </a:p>
          <a:p>
            <a:pPr marL="342900" indent="-342900">
              <a:buFont typeface="Arial" panose="020B0604020202020204" pitchFamily="34" charset="0"/>
              <a:buChar char="•"/>
            </a:pPr>
            <a:r>
              <a:rPr lang="en-US" sz="1800" dirty="0">
                <a:latin typeface="Helvetica" pitchFamily="2" charset="0"/>
              </a:rPr>
              <a:t>Marshall Wise</a:t>
            </a:r>
          </a:p>
          <a:p>
            <a:pPr marL="342900" indent="-342900">
              <a:buFont typeface="Arial" panose="020B0604020202020204" pitchFamily="34" charset="0"/>
              <a:buChar char="•"/>
            </a:pPr>
            <a:r>
              <a:rPr lang="en-US" sz="1800" dirty="0">
                <a:latin typeface="Helvetica" pitchFamily="2" charset="0"/>
              </a:rPr>
              <a:t>Matthew </a:t>
            </a:r>
            <a:r>
              <a:rPr lang="en-US" sz="1800" dirty="0" err="1">
                <a:latin typeface="Helvetica" pitchFamily="2" charset="0"/>
              </a:rPr>
              <a:t>Binsted</a:t>
            </a:r>
            <a:endParaRPr lang="en-US" sz="1800" dirty="0">
              <a:latin typeface="Helvetica" pitchFamily="2" charset="0"/>
            </a:endParaRPr>
          </a:p>
          <a:p>
            <a:pPr marL="342900" indent="-342900">
              <a:buFont typeface="Arial" panose="020B0604020202020204" pitchFamily="34" charset="0"/>
              <a:buChar char="•"/>
            </a:pPr>
            <a:r>
              <a:rPr lang="en-US" sz="1800" dirty="0">
                <a:latin typeface="Helvetica" pitchFamily="2" charset="0"/>
              </a:rPr>
              <a:t>Gokul </a:t>
            </a:r>
            <a:r>
              <a:rPr lang="en-US" sz="1800" dirty="0" err="1">
                <a:latin typeface="Helvetica" pitchFamily="2" charset="0"/>
              </a:rPr>
              <a:t>Iyer</a:t>
            </a:r>
            <a:endParaRPr lang="en-US" sz="1800" dirty="0">
              <a:latin typeface="Helvetica" pitchFamily="2" charset="0"/>
            </a:endParaRPr>
          </a:p>
          <a:p>
            <a:pPr marL="342900" indent="-342900">
              <a:buFont typeface="Arial" panose="020B0604020202020204" pitchFamily="34" charset="0"/>
              <a:buChar char="•"/>
            </a:pPr>
            <a:r>
              <a:rPr lang="en-US" sz="1800" dirty="0">
                <a:latin typeface="Helvetica" pitchFamily="2" charset="0"/>
              </a:rPr>
              <a:t>Sonny Kim</a:t>
            </a:r>
          </a:p>
          <a:p>
            <a:pPr marL="342900" indent="-342900">
              <a:buFont typeface="Arial" panose="020B0604020202020204" pitchFamily="34" charset="0"/>
              <a:buChar char="•"/>
            </a:pPr>
            <a:r>
              <a:rPr lang="en-US" sz="1800" dirty="0">
                <a:latin typeface="Helvetica" pitchFamily="2" charset="0"/>
              </a:rPr>
              <a:t>Page Kyle</a:t>
            </a:r>
          </a:p>
          <a:p>
            <a:pPr marL="342900" indent="-342900">
              <a:buFont typeface="Arial" panose="020B0604020202020204" pitchFamily="34" charset="0"/>
              <a:buChar char="•"/>
            </a:pPr>
            <a:r>
              <a:rPr lang="en-US" sz="1800" dirty="0">
                <a:latin typeface="Helvetica" pitchFamily="2" charset="0"/>
              </a:rPr>
              <a:t>So many more…</a:t>
            </a:r>
          </a:p>
        </p:txBody>
      </p:sp>
      <p:sp>
        <p:nvSpPr>
          <p:cNvPr id="24" name="TextBox 23">
            <a:extLst>
              <a:ext uri="{FF2B5EF4-FFF2-40B4-BE49-F238E27FC236}">
                <a16:creationId xmlns:a16="http://schemas.microsoft.com/office/drawing/2014/main" id="{7F36B70F-4732-6234-C7ED-1C42838DC39D}"/>
              </a:ext>
            </a:extLst>
          </p:cNvPr>
          <p:cNvSpPr txBox="1"/>
          <p:nvPr/>
        </p:nvSpPr>
        <p:spPr>
          <a:xfrm>
            <a:off x="4838882" y="1644844"/>
            <a:ext cx="3289734" cy="1754326"/>
          </a:xfrm>
          <a:prstGeom prst="rect">
            <a:avLst/>
          </a:prstGeom>
          <a:noFill/>
        </p:spPr>
        <p:txBody>
          <a:bodyPr wrap="square" rtlCol="0">
            <a:spAutoFit/>
          </a:bodyPr>
          <a:lstStyle/>
          <a:p>
            <a:r>
              <a:rPr lang="en-US" sz="1800" b="1" dirty="0">
                <a:latin typeface="Helvetica" pitchFamily="2" charset="0"/>
              </a:rPr>
              <a:t>Xanthos</a:t>
            </a:r>
          </a:p>
          <a:p>
            <a:pPr marL="342900" indent="-342900">
              <a:buFont typeface="Arial" panose="020B0604020202020204" pitchFamily="34" charset="0"/>
              <a:buChar char="•"/>
            </a:pPr>
            <a:r>
              <a:rPr lang="en-US" sz="1800" dirty="0">
                <a:latin typeface="Helvetica" pitchFamily="2" charset="0"/>
              </a:rPr>
              <a:t>Mengqi Zhao (lead)</a:t>
            </a:r>
          </a:p>
          <a:p>
            <a:pPr marL="342900" indent="-342900">
              <a:buFont typeface="Arial" panose="020B0604020202020204" pitchFamily="34" charset="0"/>
              <a:buChar char="•"/>
            </a:pPr>
            <a:r>
              <a:rPr lang="en-US" sz="1800" dirty="0">
                <a:latin typeface="Helvetica" pitchFamily="2" charset="0"/>
              </a:rPr>
              <a:t>Tom Wild</a:t>
            </a:r>
          </a:p>
          <a:p>
            <a:pPr marL="342900" indent="-342900">
              <a:buFont typeface="Arial" panose="020B0604020202020204" pitchFamily="34" charset="0"/>
              <a:buChar char="•"/>
            </a:pPr>
            <a:r>
              <a:rPr lang="en-US" sz="1800" dirty="0" err="1">
                <a:latin typeface="Helvetica" pitchFamily="2" charset="0"/>
              </a:rPr>
              <a:t>Guta</a:t>
            </a:r>
            <a:r>
              <a:rPr lang="en-US" sz="1800" dirty="0">
                <a:latin typeface="Helvetica" pitchFamily="2" charset="0"/>
              </a:rPr>
              <a:t> </a:t>
            </a:r>
            <a:r>
              <a:rPr lang="en-US" sz="1800" dirty="0" err="1">
                <a:latin typeface="Helvetica" pitchFamily="2" charset="0"/>
              </a:rPr>
              <a:t>Abeshu</a:t>
            </a:r>
            <a:endParaRPr lang="en-US" sz="1800" dirty="0">
              <a:latin typeface="Helvetica" pitchFamily="2" charset="0"/>
            </a:endParaRPr>
          </a:p>
          <a:p>
            <a:pPr marL="342900" indent="-342900">
              <a:buFont typeface="Arial" panose="020B0604020202020204" pitchFamily="34" charset="0"/>
              <a:buChar char="•"/>
            </a:pPr>
            <a:r>
              <a:rPr lang="en-US" sz="1800" dirty="0">
                <a:latin typeface="Helvetica" pitchFamily="2" charset="0"/>
              </a:rPr>
              <a:t>Neal Graham</a:t>
            </a:r>
          </a:p>
          <a:p>
            <a:pPr marL="342900" indent="-342900">
              <a:buFont typeface="Arial" panose="020B0604020202020204" pitchFamily="34" charset="0"/>
              <a:buChar char="•"/>
            </a:pPr>
            <a:r>
              <a:rPr lang="en-US" sz="1800" dirty="0">
                <a:latin typeface="Helvetica" pitchFamily="2" charset="0"/>
              </a:rPr>
              <a:t>Hassan </a:t>
            </a:r>
            <a:r>
              <a:rPr lang="en-US" sz="1800" dirty="0" err="1">
                <a:latin typeface="Helvetica" pitchFamily="2" charset="0"/>
              </a:rPr>
              <a:t>Niazi</a:t>
            </a:r>
            <a:endParaRPr lang="en-US" sz="1800" dirty="0">
              <a:latin typeface="Helvetica" pitchFamily="2" charset="0"/>
            </a:endParaRPr>
          </a:p>
        </p:txBody>
      </p:sp>
      <p:sp>
        <p:nvSpPr>
          <p:cNvPr id="25" name="TextBox 24">
            <a:extLst>
              <a:ext uri="{FF2B5EF4-FFF2-40B4-BE49-F238E27FC236}">
                <a16:creationId xmlns:a16="http://schemas.microsoft.com/office/drawing/2014/main" id="{0C2CD133-E70E-E6F6-AF07-7486285241BD}"/>
              </a:ext>
            </a:extLst>
          </p:cNvPr>
          <p:cNvSpPr txBox="1"/>
          <p:nvPr/>
        </p:nvSpPr>
        <p:spPr>
          <a:xfrm>
            <a:off x="4834495" y="3356992"/>
            <a:ext cx="3532621" cy="923330"/>
          </a:xfrm>
          <a:prstGeom prst="rect">
            <a:avLst/>
          </a:prstGeom>
          <a:noFill/>
        </p:spPr>
        <p:txBody>
          <a:bodyPr wrap="square" rtlCol="0">
            <a:spAutoFit/>
          </a:bodyPr>
          <a:lstStyle/>
          <a:p>
            <a:r>
              <a:rPr lang="en-US" sz="1800" b="1" dirty="0">
                <a:latin typeface="Helvetica" pitchFamily="2" charset="0"/>
              </a:rPr>
              <a:t>Tethys</a:t>
            </a:r>
          </a:p>
          <a:p>
            <a:pPr marL="342900" indent="-342900">
              <a:buFont typeface="Arial" panose="020B0604020202020204" pitchFamily="34" charset="0"/>
              <a:buChar char="•"/>
            </a:pPr>
            <a:r>
              <a:rPr lang="en-US" sz="1800" dirty="0">
                <a:latin typeface="Helvetica" pitchFamily="2" charset="0"/>
              </a:rPr>
              <a:t>Chris Vernon</a:t>
            </a:r>
          </a:p>
          <a:p>
            <a:pPr marL="342900" indent="-342900">
              <a:buFont typeface="Arial" panose="020B0604020202020204" pitchFamily="34" charset="0"/>
              <a:buChar char="•"/>
            </a:pPr>
            <a:r>
              <a:rPr lang="en-US" sz="1800" dirty="0">
                <a:latin typeface="Helvetica" pitchFamily="2" charset="0"/>
              </a:rPr>
              <a:t>Hassan Niazi</a:t>
            </a:r>
          </a:p>
        </p:txBody>
      </p:sp>
      <p:sp>
        <p:nvSpPr>
          <p:cNvPr id="26" name="TextBox 25">
            <a:extLst>
              <a:ext uri="{FF2B5EF4-FFF2-40B4-BE49-F238E27FC236}">
                <a16:creationId xmlns:a16="http://schemas.microsoft.com/office/drawing/2014/main" id="{DF21A9EC-55F5-9D1E-E215-2FEA8985E3E5}"/>
              </a:ext>
            </a:extLst>
          </p:cNvPr>
          <p:cNvSpPr txBox="1"/>
          <p:nvPr/>
        </p:nvSpPr>
        <p:spPr>
          <a:xfrm>
            <a:off x="7874696" y="1644844"/>
            <a:ext cx="3532621" cy="1200329"/>
          </a:xfrm>
          <a:prstGeom prst="rect">
            <a:avLst/>
          </a:prstGeom>
          <a:noFill/>
        </p:spPr>
        <p:txBody>
          <a:bodyPr wrap="square" rtlCol="0">
            <a:spAutoFit/>
          </a:bodyPr>
          <a:lstStyle/>
          <a:p>
            <a:r>
              <a:rPr lang="en-US" sz="1800" b="1" dirty="0">
                <a:latin typeface="Helvetica" pitchFamily="2" charset="0"/>
              </a:rPr>
              <a:t>Stitches</a:t>
            </a:r>
          </a:p>
          <a:p>
            <a:pPr marL="342900" indent="-342900">
              <a:buFont typeface="Arial" panose="020B0604020202020204" pitchFamily="34" charset="0"/>
              <a:buChar char="•"/>
            </a:pPr>
            <a:r>
              <a:rPr lang="en-US" sz="1800" dirty="0">
                <a:latin typeface="Helvetica" pitchFamily="2" charset="0"/>
              </a:rPr>
              <a:t>Abigail Snyder </a:t>
            </a:r>
          </a:p>
          <a:p>
            <a:pPr marL="342900" indent="-342900">
              <a:buFont typeface="Arial" panose="020B0604020202020204" pitchFamily="34" charset="0"/>
              <a:buChar char="•"/>
            </a:pPr>
            <a:r>
              <a:rPr lang="en-US" sz="1800" dirty="0">
                <a:latin typeface="Helvetica" pitchFamily="2" charset="0"/>
              </a:rPr>
              <a:t>Kalyn </a:t>
            </a:r>
            <a:r>
              <a:rPr lang="en-US" sz="1800" dirty="0" err="1">
                <a:latin typeface="Helvetica" pitchFamily="2" charset="0"/>
              </a:rPr>
              <a:t>Dorheim</a:t>
            </a:r>
            <a:r>
              <a:rPr lang="en-US" sz="1800" dirty="0">
                <a:latin typeface="Helvetica" pitchFamily="2" charset="0"/>
              </a:rPr>
              <a:t> </a:t>
            </a:r>
          </a:p>
          <a:p>
            <a:pPr marL="342900" indent="-342900">
              <a:buFont typeface="Arial" panose="020B0604020202020204" pitchFamily="34" charset="0"/>
              <a:buChar char="•"/>
            </a:pPr>
            <a:r>
              <a:rPr lang="en-US" sz="1800" dirty="0">
                <a:latin typeface="Helvetica" pitchFamily="2" charset="0"/>
              </a:rPr>
              <a:t>Claudia Tebaldi</a:t>
            </a:r>
          </a:p>
        </p:txBody>
      </p:sp>
      <p:sp>
        <p:nvSpPr>
          <p:cNvPr id="27" name="TextBox 26">
            <a:extLst>
              <a:ext uri="{FF2B5EF4-FFF2-40B4-BE49-F238E27FC236}">
                <a16:creationId xmlns:a16="http://schemas.microsoft.com/office/drawing/2014/main" id="{5E4960A6-610B-8F36-C5EC-CF971F803852}"/>
              </a:ext>
            </a:extLst>
          </p:cNvPr>
          <p:cNvSpPr txBox="1"/>
          <p:nvPr/>
        </p:nvSpPr>
        <p:spPr>
          <a:xfrm>
            <a:off x="4834495" y="4205947"/>
            <a:ext cx="3689784" cy="646331"/>
          </a:xfrm>
          <a:prstGeom prst="rect">
            <a:avLst/>
          </a:prstGeom>
          <a:noFill/>
        </p:spPr>
        <p:txBody>
          <a:bodyPr wrap="square" rtlCol="0">
            <a:spAutoFit/>
          </a:bodyPr>
          <a:lstStyle/>
          <a:p>
            <a:r>
              <a:rPr lang="en-US" sz="1800" b="1" dirty="0">
                <a:latin typeface="Helvetica" pitchFamily="2" charset="0"/>
              </a:rPr>
              <a:t>Demeter</a:t>
            </a:r>
          </a:p>
          <a:p>
            <a:pPr marL="342900" indent="-342900">
              <a:buFont typeface="Arial" panose="020B0604020202020204" pitchFamily="34" charset="0"/>
              <a:buChar char="•"/>
            </a:pPr>
            <a:r>
              <a:rPr lang="en-US" sz="1800" dirty="0">
                <a:latin typeface="Helvetica" pitchFamily="2" charset="0"/>
              </a:rPr>
              <a:t>Kanishka Narayan (lead)</a:t>
            </a:r>
          </a:p>
        </p:txBody>
      </p:sp>
      <p:sp>
        <p:nvSpPr>
          <p:cNvPr id="28" name="TextBox 27">
            <a:extLst>
              <a:ext uri="{FF2B5EF4-FFF2-40B4-BE49-F238E27FC236}">
                <a16:creationId xmlns:a16="http://schemas.microsoft.com/office/drawing/2014/main" id="{5526F03A-BD3E-4B54-BA33-140B1CD7BC3F}"/>
              </a:ext>
            </a:extLst>
          </p:cNvPr>
          <p:cNvSpPr txBox="1"/>
          <p:nvPr/>
        </p:nvSpPr>
        <p:spPr>
          <a:xfrm>
            <a:off x="1355766" y="5989983"/>
            <a:ext cx="3689784" cy="923330"/>
          </a:xfrm>
          <a:prstGeom prst="rect">
            <a:avLst/>
          </a:prstGeom>
          <a:noFill/>
        </p:spPr>
        <p:txBody>
          <a:bodyPr wrap="square" rtlCol="0">
            <a:spAutoFit/>
          </a:bodyPr>
          <a:lstStyle/>
          <a:p>
            <a:r>
              <a:rPr lang="en-US" sz="1800" b="1" dirty="0">
                <a:latin typeface="Helvetica" pitchFamily="2" charset="0"/>
              </a:rPr>
              <a:t>Moirai</a:t>
            </a:r>
          </a:p>
          <a:p>
            <a:pPr marL="342900" indent="-342900">
              <a:buFont typeface="Arial" panose="020B0604020202020204" pitchFamily="34" charset="0"/>
              <a:buChar char="•"/>
            </a:pPr>
            <a:r>
              <a:rPr lang="en-US" sz="1800" dirty="0">
                <a:latin typeface="Helvetica" pitchFamily="2" charset="0"/>
              </a:rPr>
              <a:t>Kanishka Narayan (lead)</a:t>
            </a:r>
          </a:p>
          <a:p>
            <a:pPr marL="342900" indent="-342900">
              <a:buFont typeface="Arial" panose="020B0604020202020204" pitchFamily="34" charset="0"/>
              <a:buChar char="•"/>
            </a:pPr>
            <a:r>
              <a:rPr lang="en-US" sz="1800" dirty="0">
                <a:latin typeface="Helvetica" pitchFamily="2" charset="0"/>
              </a:rPr>
              <a:t>Alan Di Vittorio</a:t>
            </a:r>
          </a:p>
        </p:txBody>
      </p:sp>
      <p:sp>
        <p:nvSpPr>
          <p:cNvPr id="29" name="TextBox 28">
            <a:extLst>
              <a:ext uri="{FF2B5EF4-FFF2-40B4-BE49-F238E27FC236}">
                <a16:creationId xmlns:a16="http://schemas.microsoft.com/office/drawing/2014/main" id="{719858B8-D868-E99D-0403-0B5FD5A4D8D8}"/>
              </a:ext>
            </a:extLst>
          </p:cNvPr>
          <p:cNvSpPr txBox="1"/>
          <p:nvPr/>
        </p:nvSpPr>
        <p:spPr>
          <a:xfrm>
            <a:off x="1355766" y="5080295"/>
            <a:ext cx="4073484" cy="923330"/>
          </a:xfrm>
          <a:prstGeom prst="rect">
            <a:avLst/>
          </a:prstGeom>
          <a:noFill/>
        </p:spPr>
        <p:txBody>
          <a:bodyPr wrap="square" rtlCol="0">
            <a:spAutoFit/>
          </a:bodyPr>
          <a:lstStyle/>
          <a:p>
            <a:r>
              <a:rPr lang="en-US" sz="1800" b="1" dirty="0">
                <a:latin typeface="Helvetica" pitchFamily="2" charset="0"/>
              </a:rPr>
              <a:t>HectorUI</a:t>
            </a:r>
          </a:p>
          <a:p>
            <a:pPr marL="342900" indent="-342900">
              <a:buFont typeface="Arial" panose="020B0604020202020204" pitchFamily="34" charset="0"/>
              <a:buChar char="•"/>
            </a:pPr>
            <a:r>
              <a:rPr lang="en-US" sz="1800" dirty="0">
                <a:latin typeface="Helvetica" pitchFamily="2" charset="0"/>
              </a:rPr>
              <a:t>Stephanie Pennington (lead)</a:t>
            </a:r>
          </a:p>
          <a:p>
            <a:pPr marL="342900" indent="-342900">
              <a:buFont typeface="Arial" panose="020B0604020202020204" pitchFamily="34" charset="0"/>
              <a:buChar char="•"/>
            </a:pPr>
            <a:r>
              <a:rPr lang="en-US" sz="1800" dirty="0">
                <a:latin typeface="Helvetica" pitchFamily="2" charset="0"/>
              </a:rPr>
              <a:t>Ciara Donegan</a:t>
            </a:r>
          </a:p>
        </p:txBody>
      </p:sp>
      <p:sp>
        <p:nvSpPr>
          <p:cNvPr id="30" name="TextBox 29">
            <a:extLst>
              <a:ext uri="{FF2B5EF4-FFF2-40B4-BE49-F238E27FC236}">
                <a16:creationId xmlns:a16="http://schemas.microsoft.com/office/drawing/2014/main" id="{923D9A87-869B-566F-4666-EE350EEC8EA1}"/>
              </a:ext>
            </a:extLst>
          </p:cNvPr>
          <p:cNvSpPr txBox="1"/>
          <p:nvPr/>
        </p:nvSpPr>
        <p:spPr>
          <a:xfrm>
            <a:off x="4814998" y="4827533"/>
            <a:ext cx="3689784" cy="1477328"/>
          </a:xfrm>
          <a:prstGeom prst="rect">
            <a:avLst/>
          </a:prstGeom>
          <a:noFill/>
        </p:spPr>
        <p:txBody>
          <a:bodyPr wrap="square" rtlCol="0">
            <a:spAutoFit/>
          </a:bodyPr>
          <a:lstStyle/>
          <a:p>
            <a:r>
              <a:rPr lang="en-US" sz="1800" b="1" dirty="0">
                <a:latin typeface="Helvetica" pitchFamily="2" charset="0"/>
              </a:rPr>
              <a:t>Deployment &amp; Integration</a:t>
            </a:r>
          </a:p>
          <a:p>
            <a:pPr marL="342900" indent="-342900">
              <a:buFont typeface="Arial" panose="020B0604020202020204" pitchFamily="34" charset="0"/>
              <a:buChar char="•"/>
            </a:pPr>
            <a:r>
              <a:rPr lang="en-US" sz="1800" dirty="0" err="1">
                <a:latin typeface="Helvetica" pitchFamily="2" charset="0"/>
              </a:rPr>
              <a:t>Pralit</a:t>
            </a:r>
            <a:r>
              <a:rPr lang="en-US" sz="1800" dirty="0">
                <a:latin typeface="Helvetica" pitchFamily="2" charset="0"/>
              </a:rPr>
              <a:t> Patel</a:t>
            </a:r>
          </a:p>
          <a:p>
            <a:pPr marL="342900" indent="-342900">
              <a:buFont typeface="Arial" panose="020B0604020202020204" pitchFamily="34" charset="0"/>
              <a:buChar char="•"/>
            </a:pPr>
            <a:r>
              <a:rPr lang="en-US" sz="1800" dirty="0">
                <a:latin typeface="Helvetica" pitchFamily="2" charset="0"/>
              </a:rPr>
              <a:t>Chris Vernon</a:t>
            </a:r>
          </a:p>
          <a:p>
            <a:pPr marL="342900" indent="-342900">
              <a:buFont typeface="Arial" panose="020B0604020202020204" pitchFamily="34" charset="0"/>
              <a:buChar char="•"/>
            </a:pPr>
            <a:r>
              <a:rPr lang="en-US" sz="1800" dirty="0">
                <a:latin typeface="Helvetica" pitchFamily="2" charset="0"/>
              </a:rPr>
              <a:t>Sash Lambda</a:t>
            </a:r>
          </a:p>
          <a:p>
            <a:endParaRPr lang="en-US" sz="1800" dirty="0">
              <a:latin typeface="Helvetica" pitchFamily="2" charset="0"/>
            </a:endParaRPr>
          </a:p>
        </p:txBody>
      </p:sp>
      <p:sp>
        <p:nvSpPr>
          <p:cNvPr id="31" name="TextBox 30">
            <a:extLst>
              <a:ext uri="{FF2B5EF4-FFF2-40B4-BE49-F238E27FC236}">
                <a16:creationId xmlns:a16="http://schemas.microsoft.com/office/drawing/2014/main" id="{23EAEFA4-4009-F27A-656E-DC186FF0A62E}"/>
              </a:ext>
            </a:extLst>
          </p:cNvPr>
          <p:cNvSpPr txBox="1"/>
          <p:nvPr/>
        </p:nvSpPr>
        <p:spPr>
          <a:xfrm>
            <a:off x="7890530" y="7225175"/>
            <a:ext cx="3689784" cy="1200329"/>
          </a:xfrm>
          <a:prstGeom prst="rect">
            <a:avLst/>
          </a:prstGeom>
          <a:noFill/>
        </p:spPr>
        <p:txBody>
          <a:bodyPr wrap="square" rtlCol="0">
            <a:spAutoFit/>
          </a:bodyPr>
          <a:lstStyle/>
          <a:p>
            <a:r>
              <a:rPr lang="en-US" sz="1800" b="1" dirty="0">
                <a:latin typeface="Helvetica" pitchFamily="2" charset="0"/>
              </a:rPr>
              <a:t>gcamdata</a:t>
            </a:r>
          </a:p>
          <a:p>
            <a:pPr marL="342900" indent="-342900">
              <a:buFont typeface="Arial" panose="020B0604020202020204" pitchFamily="34" charset="0"/>
              <a:buChar char="•"/>
            </a:pPr>
            <a:r>
              <a:rPr lang="en-US" sz="1800" dirty="0" err="1">
                <a:latin typeface="Helvetica" pitchFamily="2" charset="0"/>
              </a:rPr>
              <a:t>Pralit</a:t>
            </a:r>
            <a:r>
              <a:rPr lang="en-US" sz="1800" dirty="0">
                <a:latin typeface="Helvetica" pitchFamily="2" charset="0"/>
              </a:rPr>
              <a:t> Patel</a:t>
            </a:r>
          </a:p>
          <a:p>
            <a:pPr marL="342900" indent="-342900">
              <a:buFont typeface="Arial" panose="020B0604020202020204" pitchFamily="34" charset="0"/>
              <a:buChar char="•"/>
            </a:pPr>
            <a:r>
              <a:rPr lang="en-US" sz="1800" dirty="0">
                <a:latin typeface="Helvetica" pitchFamily="2" charset="0"/>
              </a:rPr>
              <a:t>Steve Smith</a:t>
            </a:r>
          </a:p>
          <a:p>
            <a:endParaRPr lang="en-US" sz="1800" dirty="0">
              <a:latin typeface="Helvetica" pitchFamily="2" charset="0"/>
            </a:endParaRPr>
          </a:p>
        </p:txBody>
      </p:sp>
      <p:sp>
        <p:nvSpPr>
          <p:cNvPr id="32" name="TextBox 31">
            <a:extLst>
              <a:ext uri="{FF2B5EF4-FFF2-40B4-BE49-F238E27FC236}">
                <a16:creationId xmlns:a16="http://schemas.microsoft.com/office/drawing/2014/main" id="{DE98B023-F201-3E22-7EC6-8A9ABBE7C1A9}"/>
              </a:ext>
            </a:extLst>
          </p:cNvPr>
          <p:cNvSpPr txBox="1"/>
          <p:nvPr/>
        </p:nvSpPr>
        <p:spPr>
          <a:xfrm>
            <a:off x="10906497" y="3467152"/>
            <a:ext cx="3723903" cy="1477328"/>
          </a:xfrm>
          <a:prstGeom prst="rect">
            <a:avLst/>
          </a:prstGeom>
          <a:noFill/>
        </p:spPr>
        <p:txBody>
          <a:bodyPr wrap="square" rtlCol="0">
            <a:spAutoFit/>
          </a:bodyPr>
          <a:lstStyle/>
          <a:p>
            <a:r>
              <a:rPr lang="en-US" sz="1800" b="1" dirty="0">
                <a:latin typeface="Helvetica" pitchFamily="2" charset="0"/>
              </a:rPr>
              <a:t>Lots more in active development by our team…</a:t>
            </a:r>
          </a:p>
          <a:p>
            <a:pPr marL="342900" indent="-342900">
              <a:buFont typeface="Arial" panose="020B0604020202020204" pitchFamily="34" charset="0"/>
              <a:buChar char="•"/>
            </a:pPr>
            <a:r>
              <a:rPr lang="en-US" sz="1800" dirty="0">
                <a:latin typeface="Helvetica" pitchFamily="2" charset="0"/>
              </a:rPr>
              <a:t>GLORY, </a:t>
            </a:r>
            <a:r>
              <a:rPr lang="en-US" sz="1800" dirty="0" err="1">
                <a:latin typeface="Helvetica" pitchFamily="2" charset="0"/>
              </a:rPr>
              <a:t>rgcam</a:t>
            </a:r>
            <a:r>
              <a:rPr lang="en-US" sz="1800" dirty="0">
                <a:latin typeface="Helvetica" pitchFamily="2" charset="0"/>
              </a:rPr>
              <a:t>, </a:t>
            </a:r>
            <a:r>
              <a:rPr lang="en-US" sz="1800" dirty="0" err="1">
                <a:latin typeface="Helvetica" pitchFamily="2" charset="0"/>
              </a:rPr>
              <a:t>gcam_reader</a:t>
            </a:r>
            <a:r>
              <a:rPr lang="en-US" sz="1800" dirty="0">
                <a:latin typeface="Helvetica" pitchFamily="2" charset="0"/>
              </a:rPr>
              <a:t>, </a:t>
            </a:r>
            <a:r>
              <a:rPr lang="en-US" sz="1800" dirty="0" err="1">
                <a:latin typeface="Helvetica" pitchFamily="2" charset="0"/>
              </a:rPr>
              <a:t>rgis</a:t>
            </a:r>
            <a:r>
              <a:rPr lang="en-US" sz="1800" dirty="0">
                <a:latin typeface="Helvetica" pitchFamily="2" charset="0"/>
              </a:rPr>
              <a:t>, </a:t>
            </a:r>
            <a:r>
              <a:rPr lang="en-US" sz="1800" dirty="0" err="1">
                <a:latin typeface="Helvetica" pitchFamily="2" charset="0"/>
              </a:rPr>
              <a:t>rmap</a:t>
            </a:r>
            <a:r>
              <a:rPr lang="en-US" sz="1800" dirty="0">
                <a:latin typeface="Helvetica" pitchFamily="2" charset="0"/>
              </a:rPr>
              <a:t>, </a:t>
            </a:r>
            <a:r>
              <a:rPr lang="en-US" sz="1800" dirty="0" err="1">
                <a:latin typeface="Helvetica" pitchFamily="2" charset="0"/>
              </a:rPr>
              <a:t>gcamland</a:t>
            </a:r>
            <a:r>
              <a:rPr lang="en-US" sz="1800" dirty="0">
                <a:latin typeface="Helvetica" pitchFamily="2" charset="0"/>
              </a:rPr>
              <a:t>, many more!</a:t>
            </a:r>
          </a:p>
        </p:txBody>
      </p:sp>
      <p:sp>
        <p:nvSpPr>
          <p:cNvPr id="34" name="TextBox 33">
            <a:extLst>
              <a:ext uri="{FF2B5EF4-FFF2-40B4-BE49-F238E27FC236}">
                <a16:creationId xmlns:a16="http://schemas.microsoft.com/office/drawing/2014/main" id="{16D381BE-649B-DCB3-9717-E1B4AA9DEBFC}"/>
              </a:ext>
            </a:extLst>
          </p:cNvPr>
          <p:cNvSpPr txBox="1"/>
          <p:nvPr/>
        </p:nvSpPr>
        <p:spPr>
          <a:xfrm>
            <a:off x="7890531" y="2956075"/>
            <a:ext cx="3532621" cy="1200329"/>
          </a:xfrm>
          <a:prstGeom prst="rect">
            <a:avLst/>
          </a:prstGeom>
          <a:noFill/>
        </p:spPr>
        <p:txBody>
          <a:bodyPr wrap="square" rtlCol="0">
            <a:spAutoFit/>
          </a:bodyPr>
          <a:lstStyle/>
          <a:p>
            <a:r>
              <a:rPr lang="en-US" sz="1800" b="1" dirty="0">
                <a:latin typeface="Helvetica" pitchFamily="2" charset="0"/>
              </a:rPr>
              <a:t>Ambrosia</a:t>
            </a:r>
          </a:p>
          <a:p>
            <a:pPr marL="342900" indent="-342900">
              <a:buFont typeface="Arial" panose="020B0604020202020204" pitchFamily="34" charset="0"/>
              <a:buChar char="•"/>
            </a:pPr>
            <a:r>
              <a:rPr lang="en-US" sz="1800" dirty="0">
                <a:latin typeface="Helvetica" pitchFamily="2" charset="0"/>
              </a:rPr>
              <a:t>Kanishka Narayan (lead)</a:t>
            </a:r>
          </a:p>
          <a:p>
            <a:pPr marL="342900" indent="-342900">
              <a:buFont typeface="Arial" panose="020B0604020202020204" pitchFamily="34" charset="0"/>
              <a:buChar char="•"/>
            </a:pPr>
            <a:r>
              <a:rPr lang="en-US" sz="1800" dirty="0">
                <a:latin typeface="Helvetica" pitchFamily="2" charset="0"/>
              </a:rPr>
              <a:t>Stephanie </a:t>
            </a:r>
            <a:r>
              <a:rPr lang="en-US" sz="1800" dirty="0" err="1">
                <a:latin typeface="Helvetica" pitchFamily="2" charset="0"/>
              </a:rPr>
              <a:t>Waldhoff</a:t>
            </a:r>
            <a:endParaRPr lang="en-US" sz="1800" dirty="0">
              <a:latin typeface="Helvetica" pitchFamily="2" charset="0"/>
            </a:endParaRPr>
          </a:p>
          <a:p>
            <a:pPr marL="342900" indent="-342900">
              <a:buFont typeface="Arial" panose="020B0604020202020204" pitchFamily="34" charset="0"/>
              <a:buChar char="•"/>
            </a:pPr>
            <a:r>
              <a:rPr lang="en-US" sz="1800" dirty="0">
                <a:latin typeface="Helvetica" pitchFamily="2" charset="0"/>
              </a:rPr>
              <a:t>Jae Edmonds</a:t>
            </a:r>
          </a:p>
        </p:txBody>
      </p:sp>
      <p:sp>
        <p:nvSpPr>
          <p:cNvPr id="35" name="TextBox 34">
            <a:extLst>
              <a:ext uri="{FF2B5EF4-FFF2-40B4-BE49-F238E27FC236}">
                <a16:creationId xmlns:a16="http://schemas.microsoft.com/office/drawing/2014/main" id="{72F2044B-D8E1-6CC0-D099-9DBA9064526C}"/>
              </a:ext>
            </a:extLst>
          </p:cNvPr>
          <p:cNvSpPr txBox="1"/>
          <p:nvPr/>
        </p:nvSpPr>
        <p:spPr>
          <a:xfrm>
            <a:off x="7874696" y="4168803"/>
            <a:ext cx="3532621" cy="646331"/>
          </a:xfrm>
          <a:prstGeom prst="rect">
            <a:avLst/>
          </a:prstGeom>
          <a:noFill/>
        </p:spPr>
        <p:txBody>
          <a:bodyPr wrap="square" rtlCol="0">
            <a:spAutoFit/>
          </a:bodyPr>
          <a:lstStyle/>
          <a:p>
            <a:r>
              <a:rPr lang="en-US" sz="1800" b="1" dirty="0">
                <a:latin typeface="Helvetica" pitchFamily="2" charset="0"/>
              </a:rPr>
              <a:t>Plutus</a:t>
            </a:r>
          </a:p>
          <a:p>
            <a:pPr marL="342900" indent="-342900">
              <a:buFont typeface="Arial" panose="020B0604020202020204" pitchFamily="34" charset="0"/>
              <a:buChar char="•"/>
            </a:pPr>
            <a:r>
              <a:rPr lang="en-US" sz="1800" dirty="0" err="1">
                <a:latin typeface="Helvetica" pitchFamily="2" charset="0"/>
              </a:rPr>
              <a:t>Mengqi</a:t>
            </a:r>
            <a:r>
              <a:rPr lang="en-US" sz="1800" dirty="0">
                <a:latin typeface="Helvetica" pitchFamily="2" charset="0"/>
              </a:rPr>
              <a:t> Zhao (lead)</a:t>
            </a:r>
          </a:p>
        </p:txBody>
      </p:sp>
      <p:sp>
        <p:nvSpPr>
          <p:cNvPr id="36" name="TextBox 35">
            <a:extLst>
              <a:ext uri="{FF2B5EF4-FFF2-40B4-BE49-F238E27FC236}">
                <a16:creationId xmlns:a16="http://schemas.microsoft.com/office/drawing/2014/main" id="{54307F1B-4231-2ACD-238F-1640297F352B}"/>
              </a:ext>
            </a:extLst>
          </p:cNvPr>
          <p:cNvSpPr txBox="1"/>
          <p:nvPr/>
        </p:nvSpPr>
        <p:spPr>
          <a:xfrm>
            <a:off x="7890530" y="4863522"/>
            <a:ext cx="3532621" cy="646331"/>
          </a:xfrm>
          <a:prstGeom prst="rect">
            <a:avLst/>
          </a:prstGeom>
          <a:noFill/>
        </p:spPr>
        <p:txBody>
          <a:bodyPr wrap="square" rtlCol="0">
            <a:spAutoFit/>
          </a:bodyPr>
          <a:lstStyle/>
          <a:p>
            <a:r>
              <a:rPr lang="en-US" sz="1800" b="1" dirty="0">
                <a:latin typeface="Helvetica" pitchFamily="2" charset="0"/>
              </a:rPr>
              <a:t>Helios</a:t>
            </a:r>
          </a:p>
          <a:p>
            <a:pPr marL="342900" indent="-342900">
              <a:buFont typeface="Arial" panose="020B0604020202020204" pitchFamily="34" charset="0"/>
              <a:buChar char="•"/>
            </a:pPr>
            <a:r>
              <a:rPr lang="en-US" sz="1800" dirty="0" err="1">
                <a:latin typeface="Helvetica" pitchFamily="2" charset="0"/>
              </a:rPr>
              <a:t>Mengqi</a:t>
            </a:r>
            <a:r>
              <a:rPr lang="en-US" sz="1800" dirty="0">
                <a:latin typeface="Helvetica" pitchFamily="2" charset="0"/>
              </a:rPr>
              <a:t> Zhao (lead)</a:t>
            </a:r>
          </a:p>
        </p:txBody>
      </p:sp>
      <p:sp>
        <p:nvSpPr>
          <p:cNvPr id="37" name="TextBox 36">
            <a:extLst>
              <a:ext uri="{FF2B5EF4-FFF2-40B4-BE49-F238E27FC236}">
                <a16:creationId xmlns:a16="http://schemas.microsoft.com/office/drawing/2014/main" id="{7D651013-706A-5B9B-8773-CE02BB8E2664}"/>
              </a:ext>
            </a:extLst>
          </p:cNvPr>
          <p:cNvSpPr txBox="1"/>
          <p:nvPr/>
        </p:nvSpPr>
        <p:spPr>
          <a:xfrm>
            <a:off x="7870272" y="5562924"/>
            <a:ext cx="3532621" cy="646331"/>
          </a:xfrm>
          <a:prstGeom prst="rect">
            <a:avLst/>
          </a:prstGeom>
          <a:noFill/>
        </p:spPr>
        <p:txBody>
          <a:bodyPr wrap="square" rtlCol="0">
            <a:spAutoFit/>
          </a:bodyPr>
          <a:lstStyle/>
          <a:p>
            <a:r>
              <a:rPr lang="en-US" sz="1800" b="1" dirty="0" err="1">
                <a:latin typeface="Helvetica" pitchFamily="2" charset="0"/>
              </a:rPr>
              <a:t>gcamextractor</a:t>
            </a:r>
            <a:endParaRPr lang="en-US" sz="1800" b="1" dirty="0">
              <a:latin typeface="Helvetica" pitchFamily="2" charset="0"/>
            </a:endParaRPr>
          </a:p>
          <a:p>
            <a:pPr marL="342900" indent="-342900">
              <a:buFont typeface="Arial" panose="020B0604020202020204" pitchFamily="34" charset="0"/>
              <a:buChar char="•"/>
            </a:pPr>
            <a:r>
              <a:rPr lang="en-US" sz="1800" dirty="0" err="1">
                <a:latin typeface="Helvetica" pitchFamily="2" charset="0"/>
              </a:rPr>
              <a:t>Mengqi</a:t>
            </a:r>
            <a:r>
              <a:rPr lang="en-US" sz="1800" dirty="0">
                <a:latin typeface="Helvetica" pitchFamily="2" charset="0"/>
              </a:rPr>
              <a:t> Zhao (lead)</a:t>
            </a:r>
          </a:p>
        </p:txBody>
      </p:sp>
      <p:sp>
        <p:nvSpPr>
          <p:cNvPr id="38" name="TextBox 37">
            <a:extLst>
              <a:ext uri="{FF2B5EF4-FFF2-40B4-BE49-F238E27FC236}">
                <a16:creationId xmlns:a16="http://schemas.microsoft.com/office/drawing/2014/main" id="{40FDD9E8-EBEE-F55B-0B9C-840B9D4D88AE}"/>
              </a:ext>
            </a:extLst>
          </p:cNvPr>
          <p:cNvSpPr txBox="1"/>
          <p:nvPr/>
        </p:nvSpPr>
        <p:spPr>
          <a:xfrm>
            <a:off x="10903098" y="4849463"/>
            <a:ext cx="3532621" cy="2308324"/>
          </a:xfrm>
          <a:prstGeom prst="rect">
            <a:avLst/>
          </a:prstGeom>
          <a:noFill/>
        </p:spPr>
        <p:txBody>
          <a:bodyPr wrap="square" rtlCol="0">
            <a:spAutoFit/>
          </a:bodyPr>
          <a:lstStyle/>
          <a:p>
            <a:r>
              <a:rPr lang="en-US" sz="1800" b="1" dirty="0">
                <a:latin typeface="Helvetica" pitchFamily="2" charset="0"/>
              </a:rPr>
              <a:t>Also active training and resource development…</a:t>
            </a:r>
          </a:p>
          <a:p>
            <a:pPr marL="342900" indent="-342900">
              <a:buFont typeface="Arial" panose="020B0604020202020204" pitchFamily="34" charset="0"/>
              <a:buChar char="•"/>
            </a:pPr>
            <a:r>
              <a:rPr lang="en-US" sz="1800" dirty="0">
                <a:latin typeface="Helvetica" pitchFamily="2" charset="0"/>
              </a:rPr>
              <a:t>Yang Qiu for GCAM Users Group; many involved</a:t>
            </a:r>
          </a:p>
          <a:p>
            <a:pPr marL="342900" indent="-342900">
              <a:buFont typeface="Arial" panose="020B0604020202020204" pitchFamily="34" charset="0"/>
              <a:buChar char="•"/>
            </a:pPr>
            <a:r>
              <a:rPr lang="en-US" sz="1800" dirty="0">
                <a:latin typeface="Helvetica" pitchFamily="2" charset="0"/>
              </a:rPr>
              <a:t>Taryn Waite for training resource development; many others involved</a:t>
            </a:r>
          </a:p>
          <a:p>
            <a:pPr marL="342900" indent="-342900">
              <a:buFont typeface="Arial" panose="020B0604020202020204" pitchFamily="34" charset="0"/>
              <a:buChar char="•"/>
            </a:pPr>
            <a:r>
              <a:rPr lang="en-US" sz="1800" dirty="0">
                <a:latin typeface="Helvetica" pitchFamily="2" charset="0"/>
              </a:rPr>
              <a:t>Much more!</a:t>
            </a:r>
          </a:p>
        </p:txBody>
      </p:sp>
      <p:sp>
        <p:nvSpPr>
          <p:cNvPr id="39" name="TextBox 38">
            <a:extLst>
              <a:ext uri="{FF2B5EF4-FFF2-40B4-BE49-F238E27FC236}">
                <a16:creationId xmlns:a16="http://schemas.microsoft.com/office/drawing/2014/main" id="{4D29C159-DD55-626E-BCE2-022660B639E5}"/>
              </a:ext>
            </a:extLst>
          </p:cNvPr>
          <p:cNvSpPr txBox="1"/>
          <p:nvPr/>
        </p:nvSpPr>
        <p:spPr>
          <a:xfrm>
            <a:off x="7870271" y="6255550"/>
            <a:ext cx="3532621" cy="923330"/>
          </a:xfrm>
          <a:prstGeom prst="rect">
            <a:avLst/>
          </a:prstGeom>
          <a:noFill/>
        </p:spPr>
        <p:txBody>
          <a:bodyPr wrap="square" rtlCol="0">
            <a:spAutoFit/>
          </a:bodyPr>
          <a:lstStyle/>
          <a:p>
            <a:r>
              <a:rPr lang="en-US" sz="1800" b="1" dirty="0">
                <a:latin typeface="Helvetica" pitchFamily="2" charset="0"/>
              </a:rPr>
              <a:t>Osiris</a:t>
            </a:r>
          </a:p>
          <a:p>
            <a:pPr marL="342900" indent="-342900">
              <a:buFont typeface="Arial" panose="020B0604020202020204" pitchFamily="34" charset="0"/>
              <a:buChar char="•"/>
            </a:pPr>
            <a:r>
              <a:rPr lang="en-US" sz="1800" dirty="0">
                <a:latin typeface="Helvetica" pitchFamily="2" charset="0"/>
              </a:rPr>
              <a:t>Hamza Ahsan(lead)</a:t>
            </a:r>
          </a:p>
          <a:p>
            <a:pPr marL="342900" indent="-342900">
              <a:buFont typeface="Arial" panose="020B0604020202020204" pitchFamily="34" charset="0"/>
              <a:buChar char="•"/>
            </a:pPr>
            <a:r>
              <a:rPr lang="en-US" sz="1800" dirty="0">
                <a:latin typeface="Helvetica" pitchFamily="2" charset="0"/>
              </a:rPr>
              <a:t>Abigail Snyder</a:t>
            </a:r>
          </a:p>
        </p:txBody>
      </p:sp>
      <p:sp>
        <p:nvSpPr>
          <p:cNvPr id="40" name="TextBox 39">
            <a:extLst>
              <a:ext uri="{FF2B5EF4-FFF2-40B4-BE49-F238E27FC236}">
                <a16:creationId xmlns:a16="http://schemas.microsoft.com/office/drawing/2014/main" id="{27DA4ADE-BAD6-B854-39C0-AAD7D7CBB96F}"/>
              </a:ext>
            </a:extLst>
          </p:cNvPr>
          <p:cNvSpPr txBox="1"/>
          <p:nvPr/>
        </p:nvSpPr>
        <p:spPr>
          <a:xfrm>
            <a:off x="10903098" y="7096345"/>
            <a:ext cx="3532621" cy="923330"/>
          </a:xfrm>
          <a:prstGeom prst="rect">
            <a:avLst/>
          </a:prstGeom>
          <a:noFill/>
        </p:spPr>
        <p:txBody>
          <a:bodyPr wrap="square" rtlCol="0">
            <a:spAutoFit/>
          </a:bodyPr>
          <a:lstStyle/>
          <a:p>
            <a:r>
              <a:rPr lang="en-US" sz="1800" b="1" dirty="0">
                <a:latin typeface="Helvetica" pitchFamily="2" charset="0"/>
              </a:rPr>
              <a:t>Major institutional impact…</a:t>
            </a:r>
          </a:p>
          <a:p>
            <a:pPr marL="342900" indent="-342900">
              <a:buFont typeface="Arial" panose="020B0604020202020204" pitchFamily="34" charset="0"/>
              <a:buChar char="•"/>
            </a:pPr>
            <a:r>
              <a:rPr lang="en-US" sz="1800" dirty="0">
                <a:latin typeface="Helvetica" pitchFamily="2" charset="0"/>
              </a:rPr>
              <a:t>Jae Edmonds, Sonny Kim, and Page Kyle</a:t>
            </a:r>
          </a:p>
        </p:txBody>
      </p:sp>
      <p:sp>
        <p:nvSpPr>
          <p:cNvPr id="41" name="TextBox 40">
            <a:extLst>
              <a:ext uri="{FF2B5EF4-FFF2-40B4-BE49-F238E27FC236}">
                <a16:creationId xmlns:a16="http://schemas.microsoft.com/office/drawing/2014/main" id="{11F95589-5871-57AB-38BC-AFA6B300F776}"/>
              </a:ext>
            </a:extLst>
          </p:cNvPr>
          <p:cNvSpPr txBox="1"/>
          <p:nvPr/>
        </p:nvSpPr>
        <p:spPr>
          <a:xfrm>
            <a:off x="10906499" y="1644844"/>
            <a:ext cx="3532621" cy="923330"/>
          </a:xfrm>
          <a:prstGeom prst="rect">
            <a:avLst/>
          </a:prstGeom>
          <a:noFill/>
        </p:spPr>
        <p:txBody>
          <a:bodyPr wrap="square" rtlCol="0">
            <a:spAutoFit/>
          </a:bodyPr>
          <a:lstStyle/>
          <a:p>
            <a:r>
              <a:rPr lang="en-US" sz="1800" b="1" dirty="0">
                <a:latin typeface="Helvetica" pitchFamily="2" charset="0"/>
              </a:rPr>
              <a:t>GCIMS PI and coordinator</a:t>
            </a:r>
          </a:p>
          <a:p>
            <a:pPr marL="342900" indent="-342900">
              <a:buFont typeface="Arial" panose="020B0604020202020204" pitchFamily="34" charset="0"/>
              <a:buChar char="•"/>
            </a:pPr>
            <a:r>
              <a:rPr lang="en-US" sz="1800" dirty="0">
                <a:latin typeface="Helvetica" pitchFamily="2" charset="0"/>
              </a:rPr>
              <a:t>Marshall Wise (PI)</a:t>
            </a:r>
          </a:p>
          <a:p>
            <a:pPr marL="342900" indent="-342900">
              <a:buFont typeface="Arial" panose="020B0604020202020204" pitchFamily="34" charset="0"/>
              <a:buChar char="•"/>
            </a:pPr>
            <a:r>
              <a:rPr lang="en-US" sz="1800" dirty="0">
                <a:latin typeface="Helvetica" pitchFamily="2" charset="0"/>
              </a:rPr>
              <a:t>Kali Jokerst (coordinator)</a:t>
            </a:r>
          </a:p>
        </p:txBody>
      </p:sp>
      <p:sp>
        <p:nvSpPr>
          <p:cNvPr id="6" name="TextBox 5">
            <a:extLst>
              <a:ext uri="{FF2B5EF4-FFF2-40B4-BE49-F238E27FC236}">
                <a16:creationId xmlns:a16="http://schemas.microsoft.com/office/drawing/2014/main" id="{148C8475-95A7-D9DD-2248-597E60EF4526}"/>
              </a:ext>
            </a:extLst>
          </p:cNvPr>
          <p:cNvSpPr txBox="1"/>
          <p:nvPr/>
        </p:nvSpPr>
        <p:spPr>
          <a:xfrm>
            <a:off x="10903099" y="2712396"/>
            <a:ext cx="3532621" cy="646331"/>
          </a:xfrm>
          <a:prstGeom prst="rect">
            <a:avLst/>
          </a:prstGeom>
          <a:noFill/>
        </p:spPr>
        <p:txBody>
          <a:bodyPr wrap="square" rtlCol="0">
            <a:spAutoFit/>
          </a:bodyPr>
          <a:lstStyle/>
          <a:p>
            <a:r>
              <a:rPr lang="en-US" sz="1800" b="1" dirty="0">
                <a:latin typeface="Helvetica" pitchFamily="2" charset="0"/>
              </a:rPr>
              <a:t>GCIMS EFC lead</a:t>
            </a:r>
          </a:p>
          <a:p>
            <a:pPr marL="342900" indent="-342900">
              <a:buFont typeface="Arial" panose="020B0604020202020204" pitchFamily="34" charset="0"/>
              <a:buChar char="•"/>
            </a:pPr>
            <a:r>
              <a:rPr lang="en-US" sz="1800" dirty="0">
                <a:latin typeface="Helvetica" pitchFamily="2" charset="0"/>
              </a:rPr>
              <a:t>Chris Vernon</a:t>
            </a:r>
          </a:p>
        </p:txBody>
      </p:sp>
      <p:sp>
        <p:nvSpPr>
          <p:cNvPr id="5" name="TextBox 4">
            <a:extLst>
              <a:ext uri="{FF2B5EF4-FFF2-40B4-BE49-F238E27FC236}">
                <a16:creationId xmlns:a16="http://schemas.microsoft.com/office/drawing/2014/main" id="{0BC2DDD4-E790-BAE5-A3E8-8E8E2E170CC6}"/>
              </a:ext>
            </a:extLst>
          </p:cNvPr>
          <p:cNvSpPr txBox="1"/>
          <p:nvPr/>
        </p:nvSpPr>
        <p:spPr>
          <a:xfrm>
            <a:off x="1355766" y="6913313"/>
            <a:ext cx="3689784" cy="923330"/>
          </a:xfrm>
          <a:prstGeom prst="rect">
            <a:avLst/>
          </a:prstGeom>
          <a:noFill/>
        </p:spPr>
        <p:txBody>
          <a:bodyPr wrap="square" rtlCol="0">
            <a:spAutoFit/>
          </a:bodyPr>
          <a:lstStyle/>
          <a:p>
            <a:r>
              <a:rPr lang="en-US" sz="1800" b="1" dirty="0">
                <a:latin typeface="Helvetica" pitchFamily="2" charset="0"/>
              </a:rPr>
              <a:t>BASD</a:t>
            </a:r>
          </a:p>
          <a:p>
            <a:pPr marL="342900" indent="-342900">
              <a:buFont typeface="Arial" panose="020B0604020202020204" pitchFamily="34" charset="0"/>
              <a:buChar char="•"/>
            </a:pPr>
            <a:r>
              <a:rPr lang="en-US" sz="1800" dirty="0">
                <a:latin typeface="Helvetica" pitchFamily="2" charset="0"/>
              </a:rPr>
              <a:t>Noah Prime(lead)</a:t>
            </a:r>
          </a:p>
          <a:p>
            <a:pPr marL="342900" indent="-342900">
              <a:buFont typeface="Arial" panose="020B0604020202020204" pitchFamily="34" charset="0"/>
              <a:buChar char="•"/>
            </a:pPr>
            <a:r>
              <a:rPr lang="en-US" sz="1800" dirty="0">
                <a:latin typeface="Helvetica" pitchFamily="2" charset="0"/>
              </a:rPr>
              <a:t>Claudia Tebaldi</a:t>
            </a:r>
          </a:p>
        </p:txBody>
      </p:sp>
      <p:sp>
        <p:nvSpPr>
          <p:cNvPr id="7" name="TextBox 6">
            <a:extLst>
              <a:ext uri="{FF2B5EF4-FFF2-40B4-BE49-F238E27FC236}">
                <a16:creationId xmlns:a16="http://schemas.microsoft.com/office/drawing/2014/main" id="{73D3C2A8-7D8D-8AF7-49E7-BD3C97D6DF8B}"/>
              </a:ext>
            </a:extLst>
          </p:cNvPr>
          <p:cNvSpPr txBox="1"/>
          <p:nvPr/>
        </p:nvSpPr>
        <p:spPr>
          <a:xfrm>
            <a:off x="4834495" y="6015932"/>
            <a:ext cx="3689784" cy="1477328"/>
          </a:xfrm>
          <a:prstGeom prst="rect">
            <a:avLst/>
          </a:prstGeom>
          <a:noFill/>
        </p:spPr>
        <p:txBody>
          <a:bodyPr wrap="square" rtlCol="0">
            <a:spAutoFit/>
          </a:bodyPr>
          <a:lstStyle/>
          <a:p>
            <a:r>
              <a:rPr lang="en-US" sz="1800" b="1" dirty="0">
                <a:latin typeface="Helvetica" pitchFamily="2" charset="0"/>
              </a:rPr>
              <a:t>foresight</a:t>
            </a:r>
          </a:p>
          <a:p>
            <a:pPr marL="342900" indent="-342900">
              <a:buFont typeface="Arial" panose="020B0604020202020204" pitchFamily="34" charset="0"/>
              <a:buChar char="•"/>
            </a:pPr>
            <a:r>
              <a:rPr lang="en-US" sz="1800" dirty="0">
                <a:latin typeface="Helvetica" pitchFamily="2" charset="0"/>
              </a:rPr>
              <a:t>Ben Knight</a:t>
            </a:r>
          </a:p>
          <a:p>
            <a:pPr marL="342900" indent="-342900">
              <a:buFont typeface="Arial" panose="020B0604020202020204" pitchFamily="34" charset="0"/>
              <a:buChar char="•"/>
            </a:pPr>
            <a:r>
              <a:rPr lang="en-US" sz="1800" dirty="0" err="1">
                <a:latin typeface="Helvetica" pitchFamily="2" charset="0"/>
              </a:rPr>
              <a:t>Mengqi</a:t>
            </a:r>
            <a:r>
              <a:rPr lang="en-US" sz="1800" dirty="0">
                <a:latin typeface="Helvetica" pitchFamily="2" charset="0"/>
              </a:rPr>
              <a:t> Zhao</a:t>
            </a:r>
          </a:p>
          <a:p>
            <a:pPr marL="342900" indent="-342900">
              <a:buFont typeface="Arial" panose="020B0604020202020204" pitchFamily="34" charset="0"/>
              <a:buChar char="•"/>
            </a:pPr>
            <a:r>
              <a:rPr lang="en-US" sz="1800" dirty="0">
                <a:latin typeface="Helvetica" pitchFamily="2" charset="0"/>
              </a:rPr>
              <a:t>Taryn Waite</a:t>
            </a:r>
          </a:p>
          <a:p>
            <a:pPr marL="342900" indent="-342900">
              <a:buFont typeface="Arial" panose="020B0604020202020204" pitchFamily="34" charset="0"/>
              <a:buChar char="•"/>
            </a:pPr>
            <a:r>
              <a:rPr lang="en-US" sz="1800" dirty="0">
                <a:latin typeface="Helvetica" pitchFamily="2" charset="0"/>
              </a:rPr>
              <a:t>Hassan Niazi</a:t>
            </a:r>
          </a:p>
        </p:txBody>
      </p:sp>
      <p:sp>
        <p:nvSpPr>
          <p:cNvPr id="8" name="TextBox 7">
            <a:extLst>
              <a:ext uri="{FF2B5EF4-FFF2-40B4-BE49-F238E27FC236}">
                <a16:creationId xmlns:a16="http://schemas.microsoft.com/office/drawing/2014/main" id="{E9EB116E-E906-F6E0-5B1D-42FD17A68C90}"/>
              </a:ext>
            </a:extLst>
          </p:cNvPr>
          <p:cNvSpPr txBox="1"/>
          <p:nvPr/>
        </p:nvSpPr>
        <p:spPr>
          <a:xfrm>
            <a:off x="4831158" y="7369595"/>
            <a:ext cx="3532621" cy="646331"/>
          </a:xfrm>
          <a:prstGeom prst="rect">
            <a:avLst/>
          </a:prstGeom>
          <a:noFill/>
        </p:spPr>
        <p:txBody>
          <a:bodyPr wrap="square" rtlCol="0">
            <a:spAutoFit/>
          </a:bodyPr>
          <a:lstStyle/>
          <a:p>
            <a:r>
              <a:rPr lang="en-US" sz="1800" b="1" dirty="0">
                <a:latin typeface="Helvetica" pitchFamily="2" charset="0"/>
              </a:rPr>
              <a:t>Matilda</a:t>
            </a:r>
          </a:p>
          <a:p>
            <a:pPr marL="342900" indent="-342900">
              <a:buFont typeface="Arial" panose="020B0604020202020204" pitchFamily="34" charset="0"/>
              <a:buChar char="•"/>
            </a:pPr>
            <a:r>
              <a:rPr lang="en-US" sz="1800" dirty="0">
                <a:latin typeface="Helvetica" pitchFamily="2" charset="0"/>
              </a:rPr>
              <a:t>Joe Brown (lead)</a:t>
            </a:r>
          </a:p>
        </p:txBody>
      </p:sp>
    </p:spTree>
    <p:extLst>
      <p:ext uri="{BB962C8B-B14F-4D97-AF65-F5344CB8AC3E}">
        <p14:creationId xmlns:p14="http://schemas.microsoft.com/office/powerpoint/2010/main" val="208406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DBAEA0-7E31-447E-BC87-51B76A510659}"/>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58B1E27A-6518-C105-99FF-B4CF605C1393}"/>
              </a:ext>
            </a:extLst>
          </p:cNvPr>
          <p:cNvSpPr>
            <a:spLocks noGrp="1"/>
          </p:cNvSpPr>
          <p:nvPr>
            <p:ph type="title"/>
          </p:nvPr>
        </p:nvSpPr>
        <p:spPr/>
        <p:txBody>
          <a:bodyPr/>
          <a:lstStyle/>
          <a:p>
            <a:r>
              <a:rPr lang="en-US" dirty="0"/>
              <a:t>Some Recent News</a:t>
            </a:r>
          </a:p>
        </p:txBody>
      </p:sp>
      <p:sp>
        <p:nvSpPr>
          <p:cNvPr id="4" name="Content Placeholder 3">
            <a:extLst>
              <a:ext uri="{FF2B5EF4-FFF2-40B4-BE49-F238E27FC236}">
                <a16:creationId xmlns:a16="http://schemas.microsoft.com/office/drawing/2014/main" id="{27EAEC00-D4B6-1283-6911-A3606176766D}"/>
              </a:ext>
            </a:extLst>
          </p:cNvPr>
          <p:cNvSpPr>
            <a:spLocks noGrp="1"/>
          </p:cNvSpPr>
          <p:nvPr>
            <p:ph sz="quarter" idx="20"/>
          </p:nvPr>
        </p:nvSpPr>
        <p:spPr/>
        <p:txBody>
          <a:bodyPr/>
          <a:lstStyle/>
          <a:p>
            <a:r>
              <a:rPr lang="en-US" dirty="0"/>
              <a:t>Hector v3 and beyond!</a:t>
            </a:r>
          </a:p>
          <a:p>
            <a:pPr lvl="1"/>
            <a:r>
              <a:rPr lang="en-US" dirty="0"/>
              <a:t>New land-atmosphere carbon exchange constraints</a:t>
            </a:r>
          </a:p>
          <a:p>
            <a:pPr lvl="1"/>
            <a:r>
              <a:rPr lang="en-US" dirty="0"/>
              <a:t>Carbon tracking capabilities</a:t>
            </a:r>
          </a:p>
          <a:p>
            <a:pPr lvl="1"/>
            <a:r>
              <a:rPr lang="en-US" dirty="0"/>
              <a:t>New radiative forcing coefficients (</a:t>
            </a:r>
            <a:r>
              <a:rPr lang="en-US" dirty="0" err="1"/>
              <a:t>Dorheim</a:t>
            </a:r>
            <a:r>
              <a:rPr lang="en-US" dirty="0"/>
              <a:t> et al., in review)</a:t>
            </a:r>
          </a:p>
          <a:p>
            <a:pPr lvl="1"/>
            <a:r>
              <a:rPr lang="en-US" dirty="0"/>
              <a:t>Much more</a:t>
            </a:r>
          </a:p>
          <a:p>
            <a:pPr lvl="1"/>
            <a:endParaRPr lang="en-US" dirty="0"/>
          </a:p>
          <a:p>
            <a:r>
              <a:rPr lang="en-US" dirty="0"/>
              <a:t>Matilda released and published (Brown et al., 2024)</a:t>
            </a:r>
          </a:p>
          <a:p>
            <a:pPr lvl="1"/>
            <a:r>
              <a:rPr lang="en-US" dirty="0"/>
              <a:t>Provides a method to build parameter sets from user-provided prior knowledge, run Hector iteratively to produce perturbed parameter ensembles, weight those ensemble performance against observed data, and ultimately compute probabilistic projections for climate variables of interest</a:t>
            </a:r>
          </a:p>
        </p:txBody>
      </p:sp>
    </p:spTree>
    <p:extLst>
      <p:ext uri="{BB962C8B-B14F-4D97-AF65-F5344CB8AC3E}">
        <p14:creationId xmlns:p14="http://schemas.microsoft.com/office/powerpoint/2010/main" val="49941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DBAEA0-7E31-447E-BC87-51B76A510659}"/>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58B1E27A-6518-C105-99FF-B4CF605C1393}"/>
              </a:ext>
            </a:extLst>
          </p:cNvPr>
          <p:cNvSpPr>
            <a:spLocks noGrp="1"/>
          </p:cNvSpPr>
          <p:nvPr>
            <p:ph type="title"/>
          </p:nvPr>
        </p:nvSpPr>
        <p:spPr/>
        <p:txBody>
          <a:bodyPr/>
          <a:lstStyle/>
          <a:p>
            <a:r>
              <a:rPr lang="en-US" dirty="0"/>
              <a:t>Some Recent News</a:t>
            </a:r>
          </a:p>
        </p:txBody>
      </p:sp>
      <p:sp>
        <p:nvSpPr>
          <p:cNvPr id="4" name="Content Placeholder 3">
            <a:extLst>
              <a:ext uri="{FF2B5EF4-FFF2-40B4-BE49-F238E27FC236}">
                <a16:creationId xmlns:a16="http://schemas.microsoft.com/office/drawing/2014/main" id="{27EAEC00-D4B6-1283-6911-A3606176766D}"/>
              </a:ext>
            </a:extLst>
          </p:cNvPr>
          <p:cNvSpPr>
            <a:spLocks noGrp="1"/>
          </p:cNvSpPr>
          <p:nvPr>
            <p:ph sz="quarter" idx="20"/>
          </p:nvPr>
        </p:nvSpPr>
        <p:spPr/>
        <p:txBody>
          <a:bodyPr/>
          <a:lstStyle/>
          <a:p>
            <a:r>
              <a:rPr lang="en-US" dirty="0"/>
              <a:t>STITCHES (climate model output varied scenario generator)</a:t>
            </a:r>
          </a:p>
          <a:p>
            <a:pPr lvl="1"/>
            <a:r>
              <a:rPr lang="en-US" dirty="0"/>
              <a:t>New software publication (Snyder et al., 2024)</a:t>
            </a:r>
          </a:p>
          <a:p>
            <a:pPr lvl="1"/>
            <a:r>
              <a:rPr lang="en-US" dirty="0"/>
              <a:t>Optimized workflows for the stitching algorithm</a:t>
            </a:r>
          </a:p>
          <a:p>
            <a:pPr lvl="1"/>
            <a:r>
              <a:rPr lang="en-US" dirty="0"/>
              <a:t>Much more</a:t>
            </a:r>
          </a:p>
          <a:p>
            <a:pPr lvl="1"/>
            <a:endParaRPr lang="en-US" dirty="0"/>
          </a:p>
          <a:p>
            <a:r>
              <a:rPr lang="en-US" dirty="0"/>
              <a:t>BASD released (bias adjustment and statistical downscaling of climate variables)</a:t>
            </a:r>
          </a:p>
          <a:p>
            <a:pPr lvl="1"/>
            <a:r>
              <a:rPr lang="en-US" dirty="0"/>
              <a:t>Downscale simulated model outcomes at a desired resolution </a:t>
            </a:r>
          </a:p>
          <a:p>
            <a:pPr lvl="1"/>
            <a:r>
              <a:rPr lang="en-US" dirty="0"/>
              <a:t>Tools for visualization, cross validation, and much more</a:t>
            </a:r>
          </a:p>
          <a:p>
            <a:pPr lvl="1"/>
            <a:r>
              <a:rPr lang="en-US" dirty="0"/>
              <a:t>Provides a bridge for emulated climate data use in Xanthos and other global hydrologic models</a:t>
            </a:r>
          </a:p>
        </p:txBody>
      </p:sp>
    </p:spTree>
    <p:extLst>
      <p:ext uri="{BB962C8B-B14F-4D97-AF65-F5344CB8AC3E}">
        <p14:creationId xmlns:p14="http://schemas.microsoft.com/office/powerpoint/2010/main" val="75527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DBAEA0-7E31-447E-BC87-51B76A510659}"/>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58B1E27A-6518-C105-99FF-B4CF605C1393}"/>
              </a:ext>
            </a:extLst>
          </p:cNvPr>
          <p:cNvSpPr>
            <a:spLocks noGrp="1"/>
          </p:cNvSpPr>
          <p:nvPr>
            <p:ph type="title"/>
          </p:nvPr>
        </p:nvSpPr>
        <p:spPr/>
        <p:txBody>
          <a:bodyPr/>
          <a:lstStyle/>
          <a:p>
            <a:r>
              <a:rPr lang="en-US" dirty="0"/>
              <a:t>Some Recent News</a:t>
            </a:r>
          </a:p>
        </p:txBody>
      </p:sp>
      <p:sp>
        <p:nvSpPr>
          <p:cNvPr id="4" name="Content Placeholder 3">
            <a:extLst>
              <a:ext uri="{FF2B5EF4-FFF2-40B4-BE49-F238E27FC236}">
                <a16:creationId xmlns:a16="http://schemas.microsoft.com/office/drawing/2014/main" id="{27EAEC00-D4B6-1283-6911-A3606176766D}"/>
              </a:ext>
            </a:extLst>
          </p:cNvPr>
          <p:cNvSpPr>
            <a:spLocks noGrp="1"/>
          </p:cNvSpPr>
          <p:nvPr>
            <p:ph sz="quarter" idx="20"/>
          </p:nvPr>
        </p:nvSpPr>
        <p:spPr/>
        <p:txBody>
          <a:bodyPr/>
          <a:lstStyle/>
          <a:p>
            <a:r>
              <a:rPr lang="en-US" dirty="0"/>
              <a:t>Xanthos (global hydrologic modeling framework)</a:t>
            </a:r>
          </a:p>
          <a:p>
            <a:pPr lvl="1"/>
            <a:r>
              <a:rPr lang="en-US" dirty="0"/>
              <a:t>Detailed representation of hydropower reservoir operations (</a:t>
            </a:r>
            <a:r>
              <a:rPr lang="en-US" dirty="0" err="1"/>
              <a:t>Abeshu</a:t>
            </a:r>
            <a:r>
              <a:rPr lang="en-US" dirty="0"/>
              <a:t> et al., 2023)</a:t>
            </a:r>
          </a:p>
          <a:p>
            <a:pPr lvl="1"/>
            <a:endParaRPr lang="en-US" dirty="0"/>
          </a:p>
          <a:p>
            <a:r>
              <a:rPr lang="en-US" dirty="0"/>
              <a:t>GLORY released (global reservoir yield model)</a:t>
            </a:r>
          </a:p>
          <a:p>
            <a:pPr lvl="1"/>
            <a:r>
              <a:rPr lang="en-US" dirty="0"/>
              <a:t>Optimizes water yield for a given reservoir storage capacity while estimating the economic value of water supply for global river basins</a:t>
            </a:r>
          </a:p>
          <a:p>
            <a:pPr lvl="1"/>
            <a:r>
              <a:rPr lang="en-US" dirty="0"/>
              <a:t>Zhao et al. (accepted and in press with GMD)</a:t>
            </a:r>
          </a:p>
          <a:p>
            <a:pPr lvl="1"/>
            <a:r>
              <a:rPr lang="en-US" dirty="0"/>
              <a:t>Integrated with Xanthos and GCAM via </a:t>
            </a:r>
            <a:r>
              <a:rPr lang="en-US" dirty="0" err="1"/>
              <a:t>gcamwrapper</a:t>
            </a:r>
            <a:r>
              <a:rPr lang="en-US" dirty="0"/>
              <a:t> to provide new surface water supply curves per time step via highly coordinated feedback strategy</a:t>
            </a:r>
          </a:p>
          <a:p>
            <a:pPr lvl="1"/>
            <a:endParaRPr lang="en-US" dirty="0"/>
          </a:p>
          <a:p>
            <a:r>
              <a:rPr lang="en-US" dirty="0" err="1"/>
              <a:t>Superwell</a:t>
            </a:r>
            <a:r>
              <a:rPr lang="en-US" dirty="0"/>
              <a:t> released (Niazi et al., 2024)</a:t>
            </a:r>
          </a:p>
          <a:p>
            <a:pPr lvl="1"/>
            <a:r>
              <a:rPr lang="en-US" dirty="0"/>
              <a:t>Provides the economic impacts of nonrenewable groundwater consumption for GCAM</a:t>
            </a:r>
          </a:p>
          <a:p>
            <a:pPr lvl="1"/>
            <a:endParaRPr lang="en-US" dirty="0"/>
          </a:p>
        </p:txBody>
      </p:sp>
    </p:spTree>
    <p:extLst>
      <p:ext uri="{BB962C8B-B14F-4D97-AF65-F5344CB8AC3E}">
        <p14:creationId xmlns:p14="http://schemas.microsoft.com/office/powerpoint/2010/main" val="105293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DBAEA0-7E31-447E-BC87-51B76A510659}"/>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58B1E27A-6518-C105-99FF-B4CF605C1393}"/>
              </a:ext>
            </a:extLst>
          </p:cNvPr>
          <p:cNvSpPr>
            <a:spLocks noGrp="1"/>
          </p:cNvSpPr>
          <p:nvPr>
            <p:ph type="title"/>
          </p:nvPr>
        </p:nvSpPr>
        <p:spPr/>
        <p:txBody>
          <a:bodyPr/>
          <a:lstStyle/>
          <a:p>
            <a:r>
              <a:rPr lang="en-US" dirty="0"/>
              <a:t>Some Recent News</a:t>
            </a:r>
          </a:p>
        </p:txBody>
      </p:sp>
      <p:sp>
        <p:nvSpPr>
          <p:cNvPr id="4" name="Content Placeholder 3">
            <a:extLst>
              <a:ext uri="{FF2B5EF4-FFF2-40B4-BE49-F238E27FC236}">
                <a16:creationId xmlns:a16="http://schemas.microsoft.com/office/drawing/2014/main" id="{27EAEC00-D4B6-1283-6911-A3606176766D}"/>
              </a:ext>
            </a:extLst>
          </p:cNvPr>
          <p:cNvSpPr>
            <a:spLocks noGrp="1"/>
          </p:cNvSpPr>
          <p:nvPr>
            <p:ph sz="quarter" idx="20"/>
          </p:nvPr>
        </p:nvSpPr>
        <p:spPr/>
        <p:txBody>
          <a:bodyPr/>
          <a:lstStyle/>
          <a:p>
            <a:r>
              <a:rPr lang="en-US" dirty="0" err="1"/>
              <a:t>gcamfaostat</a:t>
            </a:r>
            <a:r>
              <a:rPr lang="en-US" dirty="0"/>
              <a:t> released (Zhao et al., 2024)</a:t>
            </a:r>
          </a:p>
          <a:p>
            <a:pPr lvl="1"/>
            <a:r>
              <a:rPr lang="en-US" dirty="0"/>
              <a:t>Prepares, processes, and synthesizes complex agroeconomic data for use in the agriculture and land use (</a:t>
            </a:r>
            <a:r>
              <a:rPr lang="en-US" dirty="0" err="1"/>
              <a:t>AgLU</a:t>
            </a:r>
            <a:r>
              <a:rPr lang="en-US" dirty="0"/>
              <a:t>) sector of GCAM</a:t>
            </a:r>
          </a:p>
          <a:p>
            <a:pPr lvl="1"/>
            <a:r>
              <a:rPr lang="en-US" dirty="0"/>
              <a:t>Provides a transparent and reproducible pipeline for data development</a:t>
            </a:r>
          </a:p>
          <a:p>
            <a:pPr lvl="1"/>
            <a:endParaRPr lang="en-US" dirty="0"/>
          </a:p>
          <a:p>
            <a:r>
              <a:rPr lang="en-US" dirty="0"/>
              <a:t>Moirai (builds harmonized </a:t>
            </a:r>
            <a:r>
              <a:rPr lang="en-US" dirty="0" err="1"/>
              <a:t>AgLU</a:t>
            </a:r>
            <a:r>
              <a:rPr lang="en-US" dirty="0"/>
              <a:t> data inputs to GCAM)</a:t>
            </a:r>
          </a:p>
          <a:p>
            <a:pPr lvl="1"/>
            <a:r>
              <a:rPr lang="en-US" dirty="0"/>
              <a:t>Extended by Di Vittorio and Narayan to produce a base year land use and land cover spatial map for Demeter (LULCC downscaling package)</a:t>
            </a:r>
          </a:p>
          <a:p>
            <a:pPr lvl="1"/>
            <a:r>
              <a:rPr lang="en-US" dirty="0"/>
              <a:t>Di Vittorio et al. (in prep) improved the representation of biodiversity in GCAM by building off of previous work to provide variable protected land scaling in Moirai, offering varying biodiversity value for protected land</a:t>
            </a:r>
          </a:p>
          <a:p>
            <a:pPr lvl="1"/>
            <a:r>
              <a:rPr lang="en-US" dirty="0"/>
              <a:t>Updated terrestrial carbon densities for each land use designation (Narayan et al., in review)</a:t>
            </a:r>
          </a:p>
          <a:p>
            <a:pPr lvl="1"/>
            <a:endParaRPr lang="en-US" dirty="0"/>
          </a:p>
        </p:txBody>
      </p:sp>
    </p:spTree>
    <p:extLst>
      <p:ext uri="{BB962C8B-B14F-4D97-AF65-F5344CB8AC3E}">
        <p14:creationId xmlns:p14="http://schemas.microsoft.com/office/powerpoint/2010/main" val="246325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DBAEA0-7E31-447E-BC87-51B76A510659}"/>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58B1E27A-6518-C105-99FF-B4CF605C1393}"/>
              </a:ext>
            </a:extLst>
          </p:cNvPr>
          <p:cNvSpPr>
            <a:spLocks noGrp="1"/>
          </p:cNvSpPr>
          <p:nvPr>
            <p:ph type="title"/>
          </p:nvPr>
        </p:nvSpPr>
        <p:spPr/>
        <p:txBody>
          <a:bodyPr/>
          <a:lstStyle/>
          <a:p>
            <a:r>
              <a:rPr lang="en-US" dirty="0"/>
              <a:t>Some Recent News</a:t>
            </a:r>
          </a:p>
        </p:txBody>
      </p:sp>
      <p:sp>
        <p:nvSpPr>
          <p:cNvPr id="4" name="Content Placeholder 3">
            <a:extLst>
              <a:ext uri="{FF2B5EF4-FFF2-40B4-BE49-F238E27FC236}">
                <a16:creationId xmlns:a16="http://schemas.microsoft.com/office/drawing/2014/main" id="{27EAEC00-D4B6-1283-6911-A3606176766D}"/>
              </a:ext>
            </a:extLst>
          </p:cNvPr>
          <p:cNvSpPr>
            <a:spLocks noGrp="1"/>
          </p:cNvSpPr>
          <p:nvPr>
            <p:ph sz="quarter" idx="20"/>
          </p:nvPr>
        </p:nvSpPr>
        <p:spPr/>
        <p:txBody>
          <a:bodyPr/>
          <a:lstStyle/>
          <a:p>
            <a:endParaRPr lang="en-US" dirty="0"/>
          </a:p>
          <a:p>
            <a:r>
              <a:rPr lang="en-US" dirty="0"/>
              <a:t>Demeter</a:t>
            </a:r>
          </a:p>
          <a:p>
            <a:pPr lvl="1"/>
            <a:r>
              <a:rPr lang="en-US" dirty="0"/>
              <a:t>Lots going on here but I’ll let Kanishka tell you all about things in the tutorial that follows this presentation!</a:t>
            </a:r>
          </a:p>
          <a:p>
            <a:pPr marL="0" indent="0">
              <a:buNone/>
            </a:pPr>
            <a:endParaRPr lang="en-US" dirty="0"/>
          </a:p>
          <a:p>
            <a:pPr marL="548640" lvl="1" indent="0">
              <a:buNone/>
            </a:pPr>
            <a:endParaRPr lang="en-US" dirty="0"/>
          </a:p>
        </p:txBody>
      </p:sp>
    </p:spTree>
    <p:extLst>
      <p:ext uri="{BB962C8B-B14F-4D97-AF65-F5344CB8AC3E}">
        <p14:creationId xmlns:p14="http://schemas.microsoft.com/office/powerpoint/2010/main" val="279469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C5EAF2-A016-CBB5-A419-8D1CB65AF234}"/>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0DF08F84-543A-13F8-F02E-0D743607853C}"/>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220925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854E8C-DCAF-4B0A-B359-6D140994B9E2}"/>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8028F8F7-AAE6-4F23-84C5-1AE1831BBE5E}"/>
              </a:ext>
            </a:extLst>
          </p:cNvPr>
          <p:cNvSpPr>
            <a:spLocks noGrp="1"/>
          </p:cNvSpPr>
          <p:nvPr>
            <p:ph type="title"/>
          </p:nvPr>
        </p:nvSpPr>
        <p:spPr/>
        <p:txBody>
          <a:bodyPr/>
          <a:lstStyle/>
          <a:p>
            <a:r>
              <a:rPr lang="en-US" dirty="0" err="1"/>
              <a:t>gcamdata</a:t>
            </a:r>
            <a:r>
              <a:rPr lang="en-US" dirty="0"/>
              <a:t>:  how it works</a:t>
            </a:r>
          </a:p>
        </p:txBody>
      </p:sp>
      <p:sp>
        <p:nvSpPr>
          <p:cNvPr id="4" name="Content Placeholder 3">
            <a:extLst>
              <a:ext uri="{FF2B5EF4-FFF2-40B4-BE49-F238E27FC236}">
                <a16:creationId xmlns:a16="http://schemas.microsoft.com/office/drawing/2014/main" id="{75329FE5-40F2-470C-9C7D-E4B6A45D092D}"/>
              </a:ext>
            </a:extLst>
          </p:cNvPr>
          <p:cNvSpPr>
            <a:spLocks noGrp="1"/>
          </p:cNvSpPr>
          <p:nvPr>
            <p:ph sz="quarter" idx="20"/>
          </p:nvPr>
        </p:nvSpPr>
        <p:spPr>
          <a:xfrm>
            <a:off x="1178430" y="1371599"/>
            <a:ext cx="7961086" cy="6712571"/>
          </a:xfrm>
        </p:spPr>
        <p:txBody>
          <a:bodyPr/>
          <a:lstStyle/>
          <a:p>
            <a:r>
              <a:rPr lang="en-US" dirty="0"/>
              <a:t>There are nearly 1,000 input data files, primarily in csv form, which contain data from other sources, such as IEA, EIA, EPA, etc. as well as input assumptions for GCAM</a:t>
            </a:r>
          </a:p>
          <a:p>
            <a:r>
              <a:rPr lang="en-US" i="1" dirty="0" err="1"/>
              <a:t>gcamdata</a:t>
            </a:r>
            <a:r>
              <a:rPr lang="en-US" dirty="0"/>
              <a:t> consists of hundreds of “chunks”, which are R files that contain a function to process raw input data and intermediate data products </a:t>
            </a:r>
          </a:p>
          <a:p>
            <a:r>
              <a:rPr lang="en-US" dirty="0"/>
              <a:t>The “driver” is a function that locates all the available chunks, and queries them for their dependencies and outputs, which allows for the construction of a full data-dependency graph</a:t>
            </a:r>
          </a:p>
          <a:p>
            <a:r>
              <a:rPr lang="en-US" dirty="0"/>
              <a:t>Driver then goes through the graph, running chunks with available dependencies and saving outputs to a data store, and/or as output csv and XML files</a:t>
            </a:r>
          </a:p>
        </p:txBody>
      </p:sp>
      <p:pic>
        <p:nvPicPr>
          <p:cNvPr id="6" name="Picture 5">
            <a:extLst>
              <a:ext uri="{FF2B5EF4-FFF2-40B4-BE49-F238E27FC236}">
                <a16:creationId xmlns:a16="http://schemas.microsoft.com/office/drawing/2014/main" id="{6CAED8F7-392D-4CE3-80C2-9C3DE4BBACB0}"/>
              </a:ext>
            </a:extLst>
          </p:cNvPr>
          <p:cNvPicPr>
            <a:picLocks noChangeAspect="1"/>
          </p:cNvPicPr>
          <p:nvPr/>
        </p:nvPicPr>
        <p:blipFill rotWithShape="1">
          <a:blip r:embed="rId2"/>
          <a:srcRect l="9467" t="7099" r="7596" b="7108"/>
          <a:stretch/>
        </p:blipFill>
        <p:spPr>
          <a:xfrm>
            <a:off x="9139516" y="1766047"/>
            <a:ext cx="5439807" cy="5486401"/>
          </a:xfrm>
          <a:prstGeom prst="rect">
            <a:avLst/>
          </a:prstGeom>
        </p:spPr>
      </p:pic>
      <p:sp>
        <p:nvSpPr>
          <p:cNvPr id="5" name="TextBox 4">
            <a:extLst>
              <a:ext uri="{FF2B5EF4-FFF2-40B4-BE49-F238E27FC236}">
                <a16:creationId xmlns:a16="http://schemas.microsoft.com/office/drawing/2014/main" id="{CBB7928A-2C1A-FA65-EF07-0C13A23F9EF7}"/>
              </a:ext>
            </a:extLst>
          </p:cNvPr>
          <p:cNvSpPr txBox="1"/>
          <p:nvPr/>
        </p:nvSpPr>
        <p:spPr>
          <a:xfrm>
            <a:off x="10132366" y="145430"/>
            <a:ext cx="4387804" cy="424732"/>
          </a:xfrm>
          <a:prstGeom prst="rect">
            <a:avLst/>
          </a:prstGeom>
          <a:noFill/>
        </p:spPr>
        <p:txBody>
          <a:bodyPr wrap="none" rtlCol="0">
            <a:spAutoFit/>
          </a:bodyPr>
          <a:lstStyle/>
          <a:p>
            <a:r>
              <a:rPr lang="en-US" dirty="0"/>
              <a:t>CAPABILITY LEAD:  Ellie Lochner</a:t>
            </a:r>
          </a:p>
        </p:txBody>
      </p:sp>
    </p:spTree>
    <p:extLst>
      <p:ext uri="{BB962C8B-B14F-4D97-AF65-F5344CB8AC3E}">
        <p14:creationId xmlns:p14="http://schemas.microsoft.com/office/powerpoint/2010/main" val="401879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18</a:t>
            </a:fld>
            <a:endParaRPr lang="en-US" dirty="0"/>
          </a:p>
        </p:txBody>
      </p:sp>
      <p:pic>
        <p:nvPicPr>
          <p:cNvPr id="7" name="Picture 6" descr="A picture containing qr code&#10;&#10;Description automatically generated">
            <a:extLst>
              <a:ext uri="{FF2B5EF4-FFF2-40B4-BE49-F238E27FC236}">
                <a16:creationId xmlns:a16="http://schemas.microsoft.com/office/drawing/2014/main" id="{6B8A3447-BBFC-4A58-95AA-D4879DA44592}"/>
              </a:ext>
            </a:extLst>
          </p:cNvPr>
          <p:cNvPicPr>
            <a:picLocks noChangeAspect="1"/>
          </p:cNvPicPr>
          <p:nvPr/>
        </p:nvPicPr>
        <p:blipFill>
          <a:blip r:embed="rId2"/>
          <a:stretch>
            <a:fillRect/>
          </a:stretch>
        </p:blipFill>
        <p:spPr>
          <a:xfrm>
            <a:off x="2029394" y="1284251"/>
            <a:ext cx="11964902" cy="6716749"/>
          </a:xfrm>
          <a:prstGeom prst="rect">
            <a:avLst/>
          </a:prstGeom>
        </p:spPr>
      </p:pic>
      <p:sp>
        <p:nvSpPr>
          <p:cNvPr id="4" name="Title 2">
            <a:extLst>
              <a:ext uri="{FF2B5EF4-FFF2-40B4-BE49-F238E27FC236}">
                <a16:creationId xmlns:a16="http://schemas.microsoft.com/office/drawing/2014/main" id="{57C3019A-CCC3-4E82-BB10-3A1033027634}"/>
              </a:ext>
            </a:extLst>
          </p:cNvPr>
          <p:cNvSpPr>
            <a:spLocks noGrp="1"/>
          </p:cNvSpPr>
          <p:nvPr>
            <p:ph type="title"/>
          </p:nvPr>
        </p:nvSpPr>
        <p:spPr>
          <a:xfrm>
            <a:off x="4105834" y="145430"/>
            <a:ext cx="10067365" cy="1100666"/>
          </a:xfrm>
        </p:spPr>
        <p:txBody>
          <a:bodyPr/>
          <a:lstStyle/>
          <a:p>
            <a:r>
              <a:rPr lang="en-US" dirty="0" err="1"/>
              <a:t>gcamdata</a:t>
            </a:r>
            <a:r>
              <a:rPr lang="en-US" dirty="0"/>
              <a:t> workflow</a:t>
            </a:r>
          </a:p>
        </p:txBody>
      </p:sp>
      <p:sp>
        <p:nvSpPr>
          <p:cNvPr id="3" name="TextBox 2">
            <a:extLst>
              <a:ext uri="{FF2B5EF4-FFF2-40B4-BE49-F238E27FC236}">
                <a16:creationId xmlns:a16="http://schemas.microsoft.com/office/drawing/2014/main" id="{B7AF5880-ED4F-9326-294C-636C39F26D27}"/>
              </a:ext>
            </a:extLst>
          </p:cNvPr>
          <p:cNvSpPr txBox="1"/>
          <p:nvPr/>
        </p:nvSpPr>
        <p:spPr>
          <a:xfrm>
            <a:off x="10132366" y="145430"/>
            <a:ext cx="4387804" cy="424732"/>
          </a:xfrm>
          <a:prstGeom prst="rect">
            <a:avLst/>
          </a:prstGeom>
          <a:noFill/>
        </p:spPr>
        <p:txBody>
          <a:bodyPr wrap="none" rtlCol="0">
            <a:spAutoFit/>
          </a:bodyPr>
          <a:lstStyle/>
          <a:p>
            <a:r>
              <a:rPr lang="en-US" dirty="0"/>
              <a:t>CAPABILITY LEAD:  Ellie Lochner</a:t>
            </a:r>
          </a:p>
        </p:txBody>
      </p:sp>
    </p:spTree>
    <p:extLst>
      <p:ext uri="{BB962C8B-B14F-4D97-AF65-F5344CB8AC3E}">
        <p14:creationId xmlns:p14="http://schemas.microsoft.com/office/powerpoint/2010/main" val="301749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06E609-0BAF-C54A-2D10-6B398E431722}"/>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DFA34A87-085B-DA66-6944-B1DBA4E73AE1}"/>
              </a:ext>
            </a:extLst>
          </p:cNvPr>
          <p:cNvSpPr>
            <a:spLocks noGrp="1"/>
          </p:cNvSpPr>
          <p:nvPr>
            <p:ph type="title"/>
          </p:nvPr>
        </p:nvSpPr>
        <p:spPr>
          <a:xfrm>
            <a:off x="4213185" y="145430"/>
            <a:ext cx="9960014" cy="1100666"/>
          </a:xfrm>
        </p:spPr>
        <p:txBody>
          <a:bodyPr/>
          <a:lstStyle/>
          <a:p>
            <a:r>
              <a:rPr lang="en-US" dirty="0"/>
              <a:t>Osiris: agricultural yield impacts</a:t>
            </a:r>
          </a:p>
        </p:txBody>
      </p:sp>
      <p:sp>
        <p:nvSpPr>
          <p:cNvPr id="5" name="Content Placeholder 1">
            <a:extLst>
              <a:ext uri="{FF2B5EF4-FFF2-40B4-BE49-F238E27FC236}">
                <a16:creationId xmlns:a16="http://schemas.microsoft.com/office/drawing/2014/main" id="{B3D7AF7C-A09E-613C-1C8D-66D7E01E5A2C}"/>
              </a:ext>
            </a:extLst>
          </p:cNvPr>
          <p:cNvSpPr txBox="1">
            <a:spLocks/>
          </p:cNvSpPr>
          <p:nvPr/>
        </p:nvSpPr>
        <p:spPr>
          <a:xfrm>
            <a:off x="1749193" y="2055117"/>
            <a:ext cx="5373097" cy="4908262"/>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sz="1800" b="1" dirty="0"/>
              <a:t>Osiris is a modular data pipeline that transforms gridded crop yield data into agricultural yield impacts for GCAM commodities. </a:t>
            </a:r>
            <a:endParaRPr lang="en-US" sz="1800" dirty="0"/>
          </a:p>
          <a:p>
            <a:pPr marL="0" indent="0">
              <a:buFont typeface="Arial" panose="020B0604020202020204" pitchFamily="34" charset="0"/>
              <a:buNone/>
            </a:pPr>
            <a:r>
              <a:rPr lang="en-US" sz="1800" dirty="0"/>
              <a:t>Key features of this package are:</a:t>
            </a:r>
          </a:p>
          <a:p>
            <a:pPr marL="342900" indent="-342900"/>
            <a:r>
              <a:rPr lang="en-US" sz="1800" dirty="0"/>
              <a:t>Processing of CMIP style data to relevant growing season metrics allows users to explore alternative growing season decisions</a:t>
            </a:r>
          </a:p>
          <a:p>
            <a:pPr marL="342900" indent="-342900"/>
            <a:r>
              <a:rPr lang="en-US" sz="1800" dirty="0"/>
              <a:t>The use of best available emulators means users are not restricted to specific scenarios and can still have confidence in projections</a:t>
            </a:r>
          </a:p>
          <a:p>
            <a:pPr marL="342900" indent="-342900"/>
            <a:r>
              <a:rPr lang="en-US" sz="1800" dirty="0"/>
              <a:t>The modular design allows for updates in a more efficient fashion as new tools (updated emulators, etc.) become available</a:t>
            </a:r>
          </a:p>
          <a:p>
            <a:pPr marL="342900" indent="-342900"/>
            <a:r>
              <a:rPr lang="en-US" sz="1800" dirty="0"/>
              <a:t>Designed for interoperability with the GCAM data system without adding additional large data files</a:t>
            </a:r>
          </a:p>
        </p:txBody>
      </p:sp>
      <p:sp>
        <p:nvSpPr>
          <p:cNvPr id="7" name="Slide Number Placeholder 4">
            <a:extLst>
              <a:ext uri="{FF2B5EF4-FFF2-40B4-BE49-F238E27FC236}">
                <a16:creationId xmlns:a16="http://schemas.microsoft.com/office/drawing/2014/main" id="{1BCFBBD7-F53F-B43E-2EB2-FF5E53D242E6}"/>
              </a:ext>
            </a:extLst>
          </p:cNvPr>
          <p:cNvSpPr txBox="1">
            <a:spLocks/>
          </p:cNvSpPr>
          <p:nvPr/>
        </p:nvSpPr>
        <p:spPr>
          <a:xfrm>
            <a:off x="11987409" y="7407275"/>
            <a:ext cx="1052510" cy="365125"/>
          </a:xfrm>
          <a:prstGeom prst="rect">
            <a:avLst/>
          </a:prstGeom>
        </p:spPr>
        <p:txBody>
          <a:bodyPr lIns="0" tIns="0" rIns="0" bIns="0" anchor="ctr" anchorCtr="0"/>
          <a:lstStyle>
            <a:defPPr>
              <a:defRPr lang="en-US"/>
            </a:defPPr>
            <a:lvl1pPr marL="0" algn="r" defTabSz="1097280" rtl="0" eaLnBrk="1" latinLnBrk="0" hangingPunct="1">
              <a:defRPr sz="1200" kern="1200">
                <a:solidFill>
                  <a:srgbClr val="B3B3B3"/>
                </a:solidFill>
                <a:latin typeface="Arial" panose="020B0604020202020204" pitchFamily="34" charset="0"/>
                <a:ea typeface="+mn-ea"/>
                <a:cs typeface="Arial" panose="020B0604020202020204" pitchFamily="34" charset="0"/>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fld id="{3A98EE3D-8CD1-4C3F-BD1C-C98C9596463C}" type="slidenum">
              <a:rPr lang="en-US" smtClean="0"/>
              <a:pPr/>
              <a:t>19</a:t>
            </a:fld>
            <a:endParaRPr lang="en-US" dirty="0"/>
          </a:p>
        </p:txBody>
      </p:sp>
      <p:pic>
        <p:nvPicPr>
          <p:cNvPr id="8" name="Picture 7">
            <a:extLst>
              <a:ext uri="{FF2B5EF4-FFF2-40B4-BE49-F238E27FC236}">
                <a16:creationId xmlns:a16="http://schemas.microsoft.com/office/drawing/2014/main" id="{108311B6-BA19-6640-1244-F94EE93C4D1A}"/>
              </a:ext>
            </a:extLst>
          </p:cNvPr>
          <p:cNvPicPr>
            <a:picLocks noChangeAspect="1"/>
          </p:cNvPicPr>
          <p:nvPr/>
        </p:nvPicPr>
        <p:blipFill>
          <a:blip r:embed="rId2"/>
          <a:stretch>
            <a:fillRect/>
          </a:stretch>
        </p:blipFill>
        <p:spPr>
          <a:xfrm>
            <a:off x="7427328" y="1892495"/>
            <a:ext cx="5867627" cy="4393098"/>
          </a:xfrm>
          <a:prstGeom prst="rect">
            <a:avLst/>
          </a:prstGeom>
        </p:spPr>
      </p:pic>
      <p:sp>
        <p:nvSpPr>
          <p:cNvPr id="9" name="TextBox 8">
            <a:extLst>
              <a:ext uri="{FF2B5EF4-FFF2-40B4-BE49-F238E27FC236}">
                <a16:creationId xmlns:a16="http://schemas.microsoft.com/office/drawing/2014/main" id="{B9ED4DAB-1CD3-E8B8-6422-6E2BE65EB2CB}"/>
              </a:ext>
            </a:extLst>
          </p:cNvPr>
          <p:cNvSpPr txBox="1"/>
          <p:nvPr/>
        </p:nvSpPr>
        <p:spPr>
          <a:xfrm>
            <a:off x="7508111" y="6420286"/>
            <a:ext cx="5947954" cy="1169551"/>
          </a:xfrm>
          <a:prstGeom prst="rect">
            <a:avLst/>
          </a:prstGeom>
          <a:noFill/>
        </p:spPr>
        <p:txBody>
          <a:bodyPr wrap="square">
            <a:spAutoFit/>
          </a:bodyPr>
          <a:lstStyle/>
          <a:p>
            <a:r>
              <a:rPr lang="en-US" sz="1400" i="1" dirty="0"/>
              <a:t>Fig. 1. Climate data reflecting a range of Representative Concentration Pathways (RCPs) and climate model uncertainty (where “hotter” and “cooler” represent diversity in climate sensitivity of the CMIP6 GCMs) are combined with Shared Socioeconomic Pathways (SSPs) to generate agricultural productivity change inputs for GCAM-USA.</a:t>
            </a:r>
          </a:p>
        </p:txBody>
      </p:sp>
      <p:sp>
        <p:nvSpPr>
          <p:cNvPr id="10" name="TextBox 9">
            <a:extLst>
              <a:ext uri="{FF2B5EF4-FFF2-40B4-BE49-F238E27FC236}">
                <a16:creationId xmlns:a16="http://schemas.microsoft.com/office/drawing/2014/main" id="{5888B9A3-02D2-F463-407B-34D29272649A}"/>
              </a:ext>
            </a:extLst>
          </p:cNvPr>
          <p:cNvSpPr txBox="1"/>
          <p:nvPr/>
        </p:nvSpPr>
        <p:spPr>
          <a:xfrm>
            <a:off x="10132366" y="145430"/>
            <a:ext cx="4512004" cy="424732"/>
          </a:xfrm>
          <a:prstGeom prst="rect">
            <a:avLst/>
          </a:prstGeom>
          <a:noFill/>
        </p:spPr>
        <p:txBody>
          <a:bodyPr wrap="none" rtlCol="0">
            <a:spAutoFit/>
          </a:bodyPr>
          <a:lstStyle/>
          <a:p>
            <a:r>
              <a:rPr lang="en-US" dirty="0"/>
              <a:t>CAPABILITY LEAD:  Hamza Ahsan</a:t>
            </a:r>
          </a:p>
        </p:txBody>
      </p:sp>
    </p:spTree>
    <p:extLst>
      <p:ext uri="{BB962C8B-B14F-4D97-AF65-F5344CB8AC3E}">
        <p14:creationId xmlns:p14="http://schemas.microsoft.com/office/powerpoint/2010/main" val="12269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7CAC66-742B-DC48-A47B-4953D942CE06}"/>
              </a:ext>
            </a:extLst>
          </p:cNvPr>
          <p:cNvSpPr>
            <a:spLocks noGrp="1"/>
          </p:cNvSpPr>
          <p:nvPr>
            <p:ph type="sldNum" sz="quarter" idx="12"/>
          </p:nvPr>
        </p:nvSpPr>
        <p:spPr>
          <a:xfrm>
            <a:off x="13994296" y="7772400"/>
            <a:ext cx="453223" cy="457200"/>
          </a:xfrm>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D251CAB5-5BAE-0140-8A0F-DAA520830BF8}"/>
              </a:ext>
            </a:extLst>
          </p:cNvPr>
          <p:cNvSpPr>
            <a:spLocks noGrp="1"/>
          </p:cNvSpPr>
          <p:nvPr>
            <p:ph type="title"/>
          </p:nvPr>
        </p:nvSpPr>
        <p:spPr>
          <a:xfrm>
            <a:off x="4399004" y="270934"/>
            <a:ext cx="9774195" cy="915315"/>
          </a:xfrm>
        </p:spPr>
        <p:txBody>
          <a:bodyPr/>
          <a:lstStyle/>
          <a:p>
            <a:r>
              <a:rPr lang="en-US" sz="3400" dirty="0"/>
              <a:t>Enabling and Foundational Capabilities (EFC)</a:t>
            </a:r>
          </a:p>
        </p:txBody>
      </p:sp>
      <p:sp>
        <p:nvSpPr>
          <p:cNvPr id="4" name="Content Placeholder 3">
            <a:extLst>
              <a:ext uri="{FF2B5EF4-FFF2-40B4-BE49-F238E27FC236}">
                <a16:creationId xmlns:a16="http://schemas.microsoft.com/office/drawing/2014/main" id="{95D0703D-6443-7348-BC98-A79DF7F2D7A8}"/>
              </a:ext>
            </a:extLst>
          </p:cNvPr>
          <p:cNvSpPr txBox="1">
            <a:spLocks/>
          </p:cNvSpPr>
          <p:nvPr/>
        </p:nvSpPr>
        <p:spPr>
          <a:xfrm>
            <a:off x="1371599" y="1668162"/>
            <a:ext cx="12801600" cy="6332838"/>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800" b="1" dirty="0">
                <a:latin typeface="Helvetica" pitchFamily="2" charset="0"/>
              </a:rPr>
              <a:t>EFC goal:  </a:t>
            </a:r>
            <a:r>
              <a:rPr lang="en-US" sz="2800" dirty="0">
                <a:latin typeface="Helvetica" pitchFamily="2" charset="0"/>
              </a:rPr>
              <a:t>Accelerate scientific discovery and dissemination by being an active participant in experimental design to drive timely technology development that addresses our science objectives in an interconnected way</a:t>
            </a:r>
          </a:p>
          <a:p>
            <a:endParaRPr lang="en-US" sz="400" dirty="0">
              <a:latin typeface="Helvetica" pitchFamily="2" charset="0"/>
            </a:endParaRPr>
          </a:p>
        </p:txBody>
      </p:sp>
    </p:spTree>
    <p:extLst>
      <p:ext uri="{BB962C8B-B14F-4D97-AF65-F5344CB8AC3E}">
        <p14:creationId xmlns:p14="http://schemas.microsoft.com/office/powerpoint/2010/main" val="405968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3BC1C9-5CAA-C2BF-F9E5-22C61DA7078C}"/>
              </a:ext>
            </a:extLst>
          </p:cNvPr>
          <p:cNvSpPr/>
          <p:nvPr/>
        </p:nvSpPr>
        <p:spPr>
          <a:xfrm>
            <a:off x="874207" y="1507331"/>
            <a:ext cx="4624219" cy="6343650"/>
          </a:xfrm>
          <a:prstGeom prst="rect">
            <a:avLst/>
          </a:prstGeom>
          <a:solidFill>
            <a:srgbClr val="95BBB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B3B64"/>
              </a:solidFill>
            </a:endParaRPr>
          </a:p>
        </p:txBody>
      </p:sp>
      <p:sp>
        <p:nvSpPr>
          <p:cNvPr id="2" name="Slide Number Placeholder 1">
            <a:extLst>
              <a:ext uri="{FF2B5EF4-FFF2-40B4-BE49-F238E27FC236}">
                <a16:creationId xmlns:a16="http://schemas.microsoft.com/office/drawing/2014/main" id="{DEB97015-A62A-6A1C-9803-2127C91E02F6}"/>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4" name="Content Placeholder 3">
            <a:extLst>
              <a:ext uri="{FF2B5EF4-FFF2-40B4-BE49-F238E27FC236}">
                <a16:creationId xmlns:a16="http://schemas.microsoft.com/office/drawing/2014/main" id="{FF95AC48-F558-1DE8-802F-3F765142AC5D}"/>
              </a:ext>
            </a:extLst>
          </p:cNvPr>
          <p:cNvSpPr>
            <a:spLocks noGrp="1"/>
          </p:cNvSpPr>
          <p:nvPr>
            <p:ph sz="quarter" idx="4294967295"/>
          </p:nvPr>
        </p:nvSpPr>
        <p:spPr>
          <a:xfrm>
            <a:off x="1008139" y="2412381"/>
            <a:ext cx="4356353" cy="4533549"/>
          </a:xfrm>
          <a:prstGeom prst="rect">
            <a:avLst/>
          </a:prstGeom>
        </p:spPr>
        <p:txBody>
          <a:bodyPr wrap="square">
            <a:spAutoFit/>
          </a:bodyPr>
          <a:lstStyle/>
          <a:p>
            <a:pPr marL="0" indent="0" algn="ctr">
              <a:buNone/>
            </a:pPr>
            <a:r>
              <a:rPr lang="en-US" sz="2000" b="1" dirty="0">
                <a:solidFill>
                  <a:srgbClr val="31B8CA"/>
                </a:solidFill>
                <a:latin typeface="Arial Nova Cond" panose="020B0506020202020204" pitchFamily="34" charset="0"/>
              </a:rPr>
              <a:t>Overview</a:t>
            </a:r>
          </a:p>
          <a:p>
            <a:r>
              <a:rPr lang="en-US" sz="1800" dirty="0">
                <a:latin typeface="Arial Nova Cond" panose="020B0506020202020204" pitchFamily="34" charset="0"/>
              </a:rPr>
              <a:t>Helios is an R package that calculates population-weighted heating and cooling degree-hours and degree-days for GCAM and GCAM-USA.</a:t>
            </a:r>
          </a:p>
          <a:p>
            <a:r>
              <a:rPr lang="en-US" sz="1800" dirty="0">
                <a:latin typeface="Arial Nova Cond" panose="020B0506020202020204" pitchFamily="34" charset="0"/>
              </a:rPr>
              <a:t>Heating and cooling degrees can imply the building energy demand.</a:t>
            </a:r>
          </a:p>
          <a:p>
            <a:r>
              <a:rPr lang="en-US" sz="1800" dirty="0">
                <a:latin typeface="Arial Nova Cond" panose="020B0506020202020204" pitchFamily="34" charset="0"/>
              </a:rPr>
              <a:t>Inputs</a:t>
            </a:r>
          </a:p>
          <a:p>
            <a:pPr lvl="1"/>
            <a:r>
              <a:rPr lang="en-US" sz="1800" dirty="0">
                <a:latin typeface="Arial Nova Cond" panose="020B0506020202020204" pitchFamily="34" charset="0"/>
              </a:rPr>
              <a:t>Temperature (CMIP, WRF)</a:t>
            </a:r>
          </a:p>
          <a:p>
            <a:pPr lvl="1"/>
            <a:r>
              <a:rPr lang="en-US" sz="1800" dirty="0">
                <a:latin typeface="Arial Nova Cond" panose="020B0506020202020204" pitchFamily="34" charset="0"/>
              </a:rPr>
              <a:t>Population (same resolution with the temperature data)</a:t>
            </a:r>
          </a:p>
          <a:p>
            <a:r>
              <a:rPr lang="en-US" sz="1800" dirty="0">
                <a:latin typeface="Arial Nova Cond" panose="020B0506020202020204" pitchFamily="34" charset="0"/>
              </a:rPr>
              <a:t>Outputs</a:t>
            </a:r>
          </a:p>
          <a:p>
            <a:pPr lvl="1"/>
            <a:r>
              <a:rPr lang="en-US" sz="1800" dirty="0">
                <a:latin typeface="Arial Nova Cond" panose="020B0506020202020204" pitchFamily="34" charset="0"/>
              </a:rPr>
              <a:t>For USA States</a:t>
            </a:r>
          </a:p>
          <a:p>
            <a:pPr lvl="1"/>
            <a:r>
              <a:rPr lang="en-US" sz="1800" dirty="0">
                <a:latin typeface="Arial Nova Cond" panose="020B0506020202020204" pitchFamily="34" charset="0"/>
              </a:rPr>
              <a:t>For Global Regions</a:t>
            </a:r>
          </a:p>
        </p:txBody>
      </p:sp>
      <p:pic>
        <p:nvPicPr>
          <p:cNvPr id="6" name="Picture 5" descr="A picture containing diagram&#10;&#10;Description automatically generated">
            <a:extLst>
              <a:ext uri="{FF2B5EF4-FFF2-40B4-BE49-F238E27FC236}">
                <a16:creationId xmlns:a16="http://schemas.microsoft.com/office/drawing/2014/main" id="{E21B5F5D-941F-3F83-8C87-F152CCE77CC4}"/>
              </a:ext>
            </a:extLst>
          </p:cNvPr>
          <p:cNvPicPr>
            <a:picLocks noChangeAspect="1"/>
          </p:cNvPicPr>
          <p:nvPr/>
        </p:nvPicPr>
        <p:blipFill>
          <a:blip r:embed="rId2"/>
          <a:stretch>
            <a:fillRect/>
          </a:stretch>
        </p:blipFill>
        <p:spPr>
          <a:xfrm>
            <a:off x="6046503" y="1242316"/>
            <a:ext cx="7947794" cy="6608665"/>
          </a:xfrm>
          <a:prstGeom prst="rect">
            <a:avLst/>
          </a:prstGeom>
        </p:spPr>
      </p:pic>
      <p:sp>
        <p:nvSpPr>
          <p:cNvPr id="3" name="TextBox 2">
            <a:extLst>
              <a:ext uri="{FF2B5EF4-FFF2-40B4-BE49-F238E27FC236}">
                <a16:creationId xmlns:a16="http://schemas.microsoft.com/office/drawing/2014/main" id="{BACEFE86-AF02-90D8-D9E9-F047E63A39FA}"/>
              </a:ext>
            </a:extLst>
          </p:cNvPr>
          <p:cNvSpPr txBox="1"/>
          <p:nvPr/>
        </p:nvSpPr>
        <p:spPr>
          <a:xfrm>
            <a:off x="10132366" y="41255"/>
            <a:ext cx="4405437" cy="424732"/>
          </a:xfrm>
          <a:prstGeom prst="rect">
            <a:avLst/>
          </a:prstGeom>
          <a:noFill/>
        </p:spPr>
        <p:txBody>
          <a:bodyPr wrap="none" rtlCol="0">
            <a:spAutoFit/>
          </a:bodyPr>
          <a:lstStyle/>
          <a:p>
            <a:r>
              <a:rPr lang="en-US" dirty="0"/>
              <a:t>CAPABILITY LEAD:  </a:t>
            </a:r>
            <a:r>
              <a:rPr lang="en-US" dirty="0" err="1"/>
              <a:t>Mengqi</a:t>
            </a:r>
            <a:r>
              <a:rPr lang="en-US" dirty="0"/>
              <a:t> Zhao</a:t>
            </a:r>
          </a:p>
        </p:txBody>
      </p:sp>
      <p:sp>
        <p:nvSpPr>
          <p:cNvPr id="8" name="Title 2">
            <a:extLst>
              <a:ext uri="{FF2B5EF4-FFF2-40B4-BE49-F238E27FC236}">
                <a16:creationId xmlns:a16="http://schemas.microsoft.com/office/drawing/2014/main" id="{85E3BEC4-7CE2-4F5E-FE66-FF792513F8F6}"/>
              </a:ext>
            </a:extLst>
          </p:cNvPr>
          <p:cNvSpPr txBox="1">
            <a:spLocks/>
          </p:cNvSpPr>
          <p:nvPr/>
        </p:nvSpPr>
        <p:spPr>
          <a:xfrm>
            <a:off x="4213185" y="555980"/>
            <a:ext cx="10234334" cy="643815"/>
          </a:xfrm>
          <a:prstGeom prst="rect">
            <a:avLst/>
          </a:prstGeom>
        </p:spPr>
        <p:txBody>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r>
              <a:rPr lang="en-US" sz="3300" b="1" dirty="0">
                <a:solidFill>
                  <a:srgbClr val="31B8CA"/>
                </a:solidFill>
                <a:latin typeface="Arial" panose="020B0604020202020204" pitchFamily="34" charset="0"/>
                <a:cs typeface="Arial" panose="020B0604020202020204" pitchFamily="34" charset="0"/>
              </a:rPr>
              <a:t>Helios: heating and cooling degree hours or days</a:t>
            </a:r>
          </a:p>
        </p:txBody>
      </p:sp>
    </p:spTree>
    <p:extLst>
      <p:ext uri="{BB962C8B-B14F-4D97-AF65-F5344CB8AC3E}">
        <p14:creationId xmlns:p14="http://schemas.microsoft.com/office/powerpoint/2010/main" val="252335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C07283D5-0136-2680-386C-57E0FEC25293}"/>
              </a:ext>
            </a:extLst>
          </p:cNvPr>
          <p:cNvPicPr>
            <a:picLocks noChangeAspect="1"/>
          </p:cNvPicPr>
          <p:nvPr/>
        </p:nvPicPr>
        <p:blipFill>
          <a:blip r:embed="rId2"/>
          <a:stretch>
            <a:fillRect/>
          </a:stretch>
        </p:blipFill>
        <p:spPr>
          <a:xfrm>
            <a:off x="6929437" y="1246096"/>
            <a:ext cx="7420057" cy="6608413"/>
          </a:xfrm>
          <a:prstGeom prst="rect">
            <a:avLst/>
          </a:prstGeom>
        </p:spPr>
      </p:pic>
      <p:sp>
        <p:nvSpPr>
          <p:cNvPr id="2" name="Slide Number Placeholder 1">
            <a:extLst>
              <a:ext uri="{FF2B5EF4-FFF2-40B4-BE49-F238E27FC236}">
                <a16:creationId xmlns:a16="http://schemas.microsoft.com/office/drawing/2014/main" id="{F61239D5-1AB2-21E5-A96A-56D252DB500B}"/>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6" name="Title 5">
            <a:extLst>
              <a:ext uri="{FF2B5EF4-FFF2-40B4-BE49-F238E27FC236}">
                <a16:creationId xmlns:a16="http://schemas.microsoft.com/office/drawing/2014/main" id="{B9032A63-BCAA-1188-EAC2-F11870A9FA91}"/>
              </a:ext>
            </a:extLst>
          </p:cNvPr>
          <p:cNvSpPr>
            <a:spLocks noGrp="1"/>
          </p:cNvSpPr>
          <p:nvPr>
            <p:ph type="title"/>
          </p:nvPr>
        </p:nvSpPr>
        <p:spPr/>
        <p:txBody>
          <a:bodyPr/>
          <a:lstStyle/>
          <a:p>
            <a:r>
              <a:rPr lang="en-US" dirty="0"/>
              <a:t>Helios: Design and Method</a:t>
            </a:r>
          </a:p>
        </p:txBody>
      </p:sp>
      <p:sp>
        <p:nvSpPr>
          <p:cNvPr id="5" name="Rectangle 4">
            <a:extLst>
              <a:ext uri="{FF2B5EF4-FFF2-40B4-BE49-F238E27FC236}">
                <a16:creationId xmlns:a16="http://schemas.microsoft.com/office/drawing/2014/main" id="{508159C8-5839-683F-0A7E-0E71D9D19782}"/>
              </a:ext>
            </a:extLst>
          </p:cNvPr>
          <p:cNvSpPr/>
          <p:nvPr/>
        </p:nvSpPr>
        <p:spPr>
          <a:xfrm>
            <a:off x="924213" y="1507331"/>
            <a:ext cx="5440868" cy="6343650"/>
          </a:xfrm>
          <a:prstGeom prst="rect">
            <a:avLst/>
          </a:prstGeom>
          <a:solidFill>
            <a:srgbClr val="95BBB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B3B64"/>
              </a:solidFill>
            </a:endParaRPr>
          </a:p>
        </p:txBody>
      </p:sp>
      <p:sp>
        <p:nvSpPr>
          <p:cNvPr id="8" name="TextBox 7">
            <a:extLst>
              <a:ext uri="{FF2B5EF4-FFF2-40B4-BE49-F238E27FC236}">
                <a16:creationId xmlns:a16="http://schemas.microsoft.com/office/drawing/2014/main" id="{65465357-2F96-3983-8168-B5497572143F}"/>
              </a:ext>
            </a:extLst>
          </p:cNvPr>
          <p:cNvSpPr txBox="1"/>
          <p:nvPr/>
        </p:nvSpPr>
        <p:spPr>
          <a:xfrm>
            <a:off x="1087185" y="1945619"/>
            <a:ext cx="5114924" cy="546707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en-US" sz="2000" dirty="0">
                <a:latin typeface="Arial Nova Cond" panose="020B0506020202020204" pitchFamily="34" charset="0"/>
              </a:rPr>
              <a:t>Process climate and population data (</a:t>
            </a:r>
            <a:r>
              <a:rPr lang="en-US" sz="2000" dirty="0" err="1">
                <a:latin typeface="Arial Nova Cond" panose="020B0506020202020204" pitchFamily="34" charset="0"/>
              </a:rPr>
              <a:t>NetCDF</a:t>
            </a:r>
            <a:r>
              <a:rPr lang="en-US" sz="2000" dirty="0">
                <a:latin typeface="Arial Nova Cond" panose="020B0506020202020204" pitchFamily="34" charset="0"/>
              </a:rPr>
              <a:t>) and convert to 1D tabular table</a:t>
            </a:r>
          </a:p>
          <a:p>
            <a:pPr marL="891540" lvl="1" indent="-342900">
              <a:lnSpc>
                <a:spcPct val="130000"/>
              </a:lnSpc>
              <a:buFont typeface="Arial" panose="020B0604020202020204" pitchFamily="34" charset="0"/>
              <a:buChar char="•"/>
            </a:pPr>
            <a:r>
              <a:rPr lang="en-US" sz="2000" dirty="0">
                <a:latin typeface="Arial Nova Cond" panose="020B0506020202020204" pitchFamily="34" charset="0"/>
              </a:rPr>
              <a:t>WRF-TGW</a:t>
            </a:r>
          </a:p>
          <a:p>
            <a:pPr marL="891540" lvl="1" indent="-342900">
              <a:lnSpc>
                <a:spcPct val="130000"/>
              </a:lnSpc>
              <a:spcAft>
                <a:spcPts val="1200"/>
              </a:spcAft>
              <a:buFont typeface="Arial" panose="020B0604020202020204" pitchFamily="34" charset="0"/>
              <a:buChar char="•"/>
            </a:pPr>
            <a:r>
              <a:rPr lang="en-US" sz="2000" dirty="0">
                <a:latin typeface="Arial Nova Cond" panose="020B0506020202020204" pitchFamily="34" charset="0"/>
              </a:rPr>
              <a:t>ISIMIP-CMIP</a:t>
            </a:r>
          </a:p>
          <a:p>
            <a:pPr marL="342900" indent="-342900">
              <a:lnSpc>
                <a:spcPct val="130000"/>
              </a:lnSpc>
              <a:spcAft>
                <a:spcPts val="1200"/>
              </a:spcAft>
              <a:buFont typeface="Arial" panose="020B0604020202020204" pitchFamily="34" charset="0"/>
              <a:buChar char="•"/>
            </a:pPr>
            <a:r>
              <a:rPr lang="en-US" sz="2000" dirty="0" err="1">
                <a:solidFill>
                  <a:srgbClr val="C00000"/>
                </a:solidFill>
                <a:latin typeface="Arial Nova Cond" panose="020B0506020202020204" pitchFamily="34" charset="0"/>
              </a:rPr>
              <a:t>read_hdcd</a:t>
            </a:r>
            <a:r>
              <a:rPr lang="en-US" sz="2000" dirty="0">
                <a:solidFill>
                  <a:srgbClr val="C00000"/>
                </a:solidFill>
                <a:latin typeface="Arial Nova Cond" panose="020B0506020202020204" pitchFamily="34" charset="0"/>
              </a:rPr>
              <a:t> </a:t>
            </a:r>
            <a:r>
              <a:rPr lang="en-US" sz="2000" dirty="0">
                <a:latin typeface="Arial Nova Cond" panose="020B0506020202020204" pitchFamily="34" charset="0"/>
              </a:rPr>
              <a:t>and </a:t>
            </a:r>
            <a:r>
              <a:rPr lang="en-US" sz="2000" dirty="0" err="1">
                <a:solidFill>
                  <a:srgbClr val="C00000"/>
                </a:solidFill>
                <a:latin typeface="Arial Nova Cond" panose="020B0506020202020204" pitchFamily="34" charset="0"/>
              </a:rPr>
              <a:t>read_population</a:t>
            </a:r>
            <a:r>
              <a:rPr lang="en-US" sz="2000" dirty="0">
                <a:solidFill>
                  <a:srgbClr val="C00000"/>
                </a:solidFill>
                <a:latin typeface="Arial Nova Cond" panose="020B0506020202020204" pitchFamily="34" charset="0"/>
              </a:rPr>
              <a:t> </a:t>
            </a:r>
            <a:r>
              <a:rPr lang="en-US" sz="2000" dirty="0">
                <a:latin typeface="Arial Nova Cond" panose="020B0506020202020204" pitchFamily="34" charset="0"/>
              </a:rPr>
              <a:t>will process the climate and population data to tables with latitudes and longitudes.</a:t>
            </a:r>
          </a:p>
          <a:p>
            <a:pPr marL="342900" indent="-342900">
              <a:lnSpc>
                <a:spcPct val="130000"/>
              </a:lnSpc>
              <a:spcAft>
                <a:spcPts val="1200"/>
              </a:spcAft>
              <a:buFont typeface="Arial" panose="020B0604020202020204" pitchFamily="34" charset="0"/>
              <a:buChar char="•"/>
            </a:pPr>
            <a:r>
              <a:rPr lang="en-US" sz="2000" dirty="0" err="1">
                <a:solidFill>
                  <a:srgbClr val="C00000"/>
                </a:solidFill>
                <a:latin typeface="Arial Nova Cond" panose="020B0506020202020204" pitchFamily="34" charset="0"/>
              </a:rPr>
              <a:t>hdcd</a:t>
            </a:r>
            <a:r>
              <a:rPr lang="en-US" sz="2000" dirty="0">
                <a:latin typeface="Arial Nova Cond" panose="020B0506020202020204" pitchFamily="34" charset="0"/>
              </a:rPr>
              <a:t>: calculate heating and cooling degrees in different formats.</a:t>
            </a:r>
          </a:p>
          <a:p>
            <a:pPr marL="342900" indent="-342900">
              <a:lnSpc>
                <a:spcPct val="130000"/>
              </a:lnSpc>
              <a:spcAft>
                <a:spcPts val="1200"/>
              </a:spcAft>
              <a:buFont typeface="Arial" panose="020B0604020202020204" pitchFamily="34" charset="0"/>
              <a:buChar char="•"/>
            </a:pPr>
            <a:r>
              <a:rPr lang="en-US" sz="2000" dirty="0">
                <a:solidFill>
                  <a:srgbClr val="C00000"/>
                </a:solidFill>
                <a:latin typeface="Arial Nova Cond" panose="020B0506020202020204" pitchFamily="34" charset="0"/>
              </a:rPr>
              <a:t>diagnostics</a:t>
            </a:r>
            <a:r>
              <a:rPr lang="en-US" sz="2000" dirty="0">
                <a:latin typeface="Arial Nova Cond" panose="020B0506020202020204" pitchFamily="34" charset="0"/>
              </a:rPr>
              <a:t>: Provide diagnostic plots and validate with observations if available</a:t>
            </a:r>
          </a:p>
          <a:p>
            <a:pPr marL="342900" indent="-342900">
              <a:lnSpc>
                <a:spcPct val="130000"/>
              </a:lnSpc>
              <a:spcAft>
                <a:spcPts val="1200"/>
              </a:spcAft>
              <a:buFont typeface="Arial" panose="020B0604020202020204" pitchFamily="34" charset="0"/>
              <a:buChar char="•"/>
            </a:pPr>
            <a:r>
              <a:rPr lang="en-US" sz="2000" dirty="0" err="1">
                <a:solidFill>
                  <a:srgbClr val="C00000"/>
                </a:solidFill>
                <a:latin typeface="Arial Nova Cond" panose="020B0506020202020204" pitchFamily="34" charset="0"/>
              </a:rPr>
              <a:t>save_xml</a:t>
            </a:r>
            <a:r>
              <a:rPr lang="en-US" sz="2000" dirty="0">
                <a:latin typeface="Arial Nova Cond" panose="020B0506020202020204" pitchFamily="34" charset="0"/>
              </a:rPr>
              <a:t>: save to GCAM required XML file</a:t>
            </a:r>
          </a:p>
        </p:txBody>
      </p:sp>
      <p:sp>
        <p:nvSpPr>
          <p:cNvPr id="3" name="TextBox 2">
            <a:extLst>
              <a:ext uri="{FF2B5EF4-FFF2-40B4-BE49-F238E27FC236}">
                <a16:creationId xmlns:a16="http://schemas.microsoft.com/office/drawing/2014/main" id="{74E08B6A-D717-21CC-291A-CFEC3071434D}"/>
              </a:ext>
            </a:extLst>
          </p:cNvPr>
          <p:cNvSpPr txBox="1"/>
          <p:nvPr/>
        </p:nvSpPr>
        <p:spPr>
          <a:xfrm>
            <a:off x="10132366" y="145430"/>
            <a:ext cx="4405437" cy="424732"/>
          </a:xfrm>
          <a:prstGeom prst="rect">
            <a:avLst/>
          </a:prstGeom>
          <a:noFill/>
        </p:spPr>
        <p:txBody>
          <a:bodyPr wrap="none" rtlCol="0">
            <a:spAutoFit/>
          </a:bodyPr>
          <a:lstStyle/>
          <a:p>
            <a:r>
              <a:rPr lang="en-US" dirty="0"/>
              <a:t>CAPABILITY LEAD:  </a:t>
            </a:r>
            <a:r>
              <a:rPr lang="en-US" dirty="0" err="1"/>
              <a:t>Mengqi</a:t>
            </a:r>
            <a:r>
              <a:rPr lang="en-US" dirty="0"/>
              <a:t> Zhao</a:t>
            </a:r>
          </a:p>
        </p:txBody>
      </p:sp>
    </p:spTree>
    <p:extLst>
      <p:ext uri="{BB962C8B-B14F-4D97-AF65-F5344CB8AC3E}">
        <p14:creationId xmlns:p14="http://schemas.microsoft.com/office/powerpoint/2010/main" val="327276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43C9ED5-7735-D41D-274D-0DB1E052F63D}"/>
              </a:ext>
            </a:extLst>
          </p:cNvPr>
          <p:cNvSpPr>
            <a:spLocks noGrp="1"/>
          </p:cNvSpPr>
          <p:nvPr>
            <p:ph type="title"/>
          </p:nvPr>
        </p:nvSpPr>
        <p:spPr>
          <a:xfrm>
            <a:off x="4418653" y="145430"/>
            <a:ext cx="9754546" cy="1033209"/>
          </a:xfrm>
        </p:spPr>
        <p:txBody>
          <a:bodyPr/>
          <a:lstStyle/>
          <a:p>
            <a:r>
              <a:rPr lang="en-US" sz="3300" b="1" dirty="0"/>
              <a:t>Moirai: the land data system for GCAM</a:t>
            </a:r>
          </a:p>
        </p:txBody>
      </p:sp>
      <p:sp>
        <p:nvSpPr>
          <p:cNvPr id="13" name="TextBox 12">
            <a:extLst>
              <a:ext uri="{FF2B5EF4-FFF2-40B4-BE49-F238E27FC236}">
                <a16:creationId xmlns:a16="http://schemas.microsoft.com/office/drawing/2014/main" id="{883AE144-0042-6E66-117A-6181A1517A85}"/>
              </a:ext>
            </a:extLst>
          </p:cNvPr>
          <p:cNvSpPr txBox="1"/>
          <p:nvPr/>
        </p:nvSpPr>
        <p:spPr>
          <a:xfrm>
            <a:off x="1393723" y="1725561"/>
            <a:ext cx="6592529" cy="574311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land data system that combines raster inputs and generates spatially referenced tabular outputs.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moirai </a:t>
            </a:r>
            <a:r>
              <a:rPr lang="en-US" dirty="0">
                <a:latin typeface="Times New Roman" panose="02020603050405020304" pitchFamily="18" charset="0"/>
                <a:cs typeface="Times New Roman" panose="02020603050405020304" pitchFamily="18" charset="0"/>
              </a:rPr>
              <a:t>currently generates the inputs for the agriculture and land use model for the Global Change Analysis Model (GCAM)</a:t>
            </a:r>
          </a:p>
          <a:p>
            <a:pPr marL="285750" indent="-285750">
              <a:buFont typeface="Arial" panose="020B0604020202020204" pitchFamily="34" charset="0"/>
              <a:buChar char="•"/>
            </a:pPr>
            <a:endParaRPr lang="en-US"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moirai </a:t>
            </a:r>
            <a:r>
              <a:rPr lang="en-US" dirty="0">
                <a:latin typeface="Times New Roman" panose="02020603050405020304" pitchFamily="18" charset="0"/>
                <a:cs typeface="Times New Roman" panose="02020603050405020304" pitchFamily="18" charset="0"/>
              </a:rPr>
              <a:t>amalgamates disparate spatial and tabular data to generate harmonized spatial products at a 5 arcmin resolution. These spatial products are then aggregated to generate tabular outputs for 235 global water basins.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Can generate outputs dynamically for any given regional mapping.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Written in C with diagnostics in R.   </a:t>
            </a:r>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 </a:t>
            </a:r>
          </a:p>
        </p:txBody>
      </p:sp>
      <p:pic>
        <p:nvPicPr>
          <p:cNvPr id="14" name="Picture 13">
            <a:extLst>
              <a:ext uri="{FF2B5EF4-FFF2-40B4-BE49-F238E27FC236}">
                <a16:creationId xmlns:a16="http://schemas.microsoft.com/office/drawing/2014/main" id="{053C71A9-EB3E-4111-299A-13EA72C49D50}"/>
              </a:ext>
            </a:extLst>
          </p:cNvPr>
          <p:cNvPicPr>
            <a:picLocks noChangeAspect="1"/>
          </p:cNvPicPr>
          <p:nvPr/>
        </p:nvPicPr>
        <p:blipFill>
          <a:blip r:embed="rId2"/>
          <a:stretch>
            <a:fillRect/>
          </a:stretch>
        </p:blipFill>
        <p:spPr>
          <a:xfrm>
            <a:off x="9295926" y="1516608"/>
            <a:ext cx="4648674" cy="5476720"/>
          </a:xfrm>
          <a:prstGeom prst="rect">
            <a:avLst/>
          </a:prstGeom>
        </p:spPr>
      </p:pic>
      <p:sp>
        <p:nvSpPr>
          <p:cNvPr id="15" name="TextBox 14">
            <a:extLst>
              <a:ext uri="{FF2B5EF4-FFF2-40B4-BE49-F238E27FC236}">
                <a16:creationId xmlns:a16="http://schemas.microsoft.com/office/drawing/2014/main" id="{BCEE245C-D7AF-F784-5ADC-69AF0E155F96}"/>
              </a:ext>
            </a:extLst>
          </p:cNvPr>
          <p:cNvSpPr txBox="1"/>
          <p:nvPr/>
        </p:nvSpPr>
        <p:spPr>
          <a:xfrm>
            <a:off x="9976028" y="1305719"/>
            <a:ext cx="3569895" cy="261610"/>
          </a:xfrm>
          <a:prstGeom prst="rect">
            <a:avLst/>
          </a:prstGeom>
          <a:noFill/>
        </p:spPr>
        <p:txBody>
          <a:bodyPr wrap="square" rtlCol="0">
            <a:spAutoFit/>
          </a:bodyPr>
          <a:lstStyle/>
          <a:p>
            <a:r>
              <a:rPr lang="en-US" sz="1100" b="1" dirty="0"/>
              <a:t>Diagram showing inputs to and outputs of </a:t>
            </a:r>
            <a:r>
              <a:rPr lang="en-US" sz="1100" b="1" i="1" dirty="0"/>
              <a:t>moirai</a:t>
            </a:r>
            <a:endParaRPr lang="en-US" b="1" i="1" dirty="0"/>
          </a:p>
        </p:txBody>
      </p:sp>
      <p:pic>
        <p:nvPicPr>
          <p:cNvPr id="16" name="Picture 15" descr="Qr code&#10;&#10;Description automatically generated">
            <a:extLst>
              <a:ext uri="{FF2B5EF4-FFF2-40B4-BE49-F238E27FC236}">
                <a16:creationId xmlns:a16="http://schemas.microsoft.com/office/drawing/2014/main" id="{8FC9D3DC-0D38-CC7F-5FAA-55ED1F34C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6677" y="7177106"/>
            <a:ext cx="1023599" cy="1023599"/>
          </a:xfrm>
          <a:prstGeom prst="rect">
            <a:avLst/>
          </a:prstGeom>
        </p:spPr>
      </p:pic>
      <p:sp>
        <p:nvSpPr>
          <p:cNvPr id="17" name="TextBox 16">
            <a:extLst>
              <a:ext uri="{FF2B5EF4-FFF2-40B4-BE49-F238E27FC236}">
                <a16:creationId xmlns:a16="http://schemas.microsoft.com/office/drawing/2014/main" id="{C5F94784-A488-8DF3-4E80-F220B17A28E5}"/>
              </a:ext>
            </a:extLst>
          </p:cNvPr>
          <p:cNvSpPr txBox="1"/>
          <p:nvPr/>
        </p:nvSpPr>
        <p:spPr>
          <a:xfrm>
            <a:off x="8339127" y="7304184"/>
            <a:ext cx="5227219" cy="769441"/>
          </a:xfrm>
          <a:prstGeom prst="rect">
            <a:avLst/>
          </a:prstGeom>
          <a:noFill/>
        </p:spPr>
        <p:txBody>
          <a:bodyPr wrap="square" rtlCol="0">
            <a:spAutoFit/>
          </a:bodyPr>
          <a:lstStyle/>
          <a:p>
            <a:r>
              <a:rPr lang="en-US" sz="1100" b="1" i="1" dirty="0">
                <a:solidFill>
                  <a:srgbClr val="222222"/>
                </a:solidFill>
                <a:effectLst/>
                <a:latin typeface="Arial" panose="020B0604020202020204" pitchFamily="34" charset="0"/>
              </a:rPr>
              <a:t>Di Vittorio, A., Vernon, C.R. and Shu, S., 2020. Moirai Version 3: A Data Processing System to Generate Recent Historical Land Inputs for Global Modeling Applications at Various Scales. Journal of Open Research Software, 8(PNNL-SA-142149).</a:t>
            </a:r>
            <a:endParaRPr lang="en-US" sz="1400" b="1" i="1" dirty="0"/>
          </a:p>
        </p:txBody>
      </p:sp>
      <p:sp>
        <p:nvSpPr>
          <p:cNvPr id="18" name="TextBox 17">
            <a:extLst>
              <a:ext uri="{FF2B5EF4-FFF2-40B4-BE49-F238E27FC236}">
                <a16:creationId xmlns:a16="http://schemas.microsoft.com/office/drawing/2014/main" id="{3946130C-5C7C-FF0A-BF6A-133F262C4870}"/>
              </a:ext>
            </a:extLst>
          </p:cNvPr>
          <p:cNvSpPr txBox="1"/>
          <p:nvPr/>
        </p:nvSpPr>
        <p:spPr>
          <a:xfrm>
            <a:off x="9189899" y="1305719"/>
            <a:ext cx="4983300" cy="5703956"/>
          </a:xfrm>
          <a:prstGeom prst="rect">
            <a:avLst/>
          </a:prstGeom>
          <a:noFill/>
          <a:ln>
            <a:solidFill>
              <a:schemeClr val="tx1"/>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A3A8DDBC-BF06-FBA2-8A5C-4C9CEFB3761E}"/>
              </a:ext>
            </a:extLst>
          </p:cNvPr>
          <p:cNvSpPr txBox="1"/>
          <p:nvPr/>
        </p:nvSpPr>
        <p:spPr>
          <a:xfrm>
            <a:off x="7049830" y="71578"/>
            <a:ext cx="7580570" cy="424732"/>
          </a:xfrm>
          <a:prstGeom prst="rect">
            <a:avLst/>
          </a:prstGeom>
          <a:noFill/>
        </p:spPr>
        <p:txBody>
          <a:bodyPr wrap="square" rtlCol="0">
            <a:spAutoFit/>
          </a:bodyPr>
          <a:lstStyle/>
          <a:p>
            <a:r>
              <a:rPr lang="en-US" dirty="0"/>
              <a:t>CAPABILITY LEADS:  Kanishka Narayan &amp; Alan Di Vittorio</a:t>
            </a:r>
          </a:p>
        </p:txBody>
      </p:sp>
    </p:spTree>
    <p:extLst>
      <p:ext uri="{BB962C8B-B14F-4D97-AF65-F5344CB8AC3E}">
        <p14:creationId xmlns:p14="http://schemas.microsoft.com/office/powerpoint/2010/main" val="130752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9478FB-E2B4-3EA0-0107-0B464A7A3BF5}"/>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3B8ACE3C-4D3B-2040-7E14-61A540CF9956}"/>
              </a:ext>
            </a:extLst>
          </p:cNvPr>
          <p:cNvSpPr>
            <a:spLocks noGrp="1"/>
          </p:cNvSpPr>
          <p:nvPr>
            <p:ph type="title"/>
          </p:nvPr>
        </p:nvSpPr>
        <p:spPr/>
        <p:txBody>
          <a:bodyPr/>
          <a:lstStyle/>
          <a:p>
            <a:r>
              <a:rPr lang="en-US" dirty="0"/>
              <a:t>Xanthos: overview</a:t>
            </a:r>
          </a:p>
        </p:txBody>
      </p:sp>
      <p:pic>
        <p:nvPicPr>
          <p:cNvPr id="6" name="Picture 5">
            <a:extLst>
              <a:ext uri="{FF2B5EF4-FFF2-40B4-BE49-F238E27FC236}">
                <a16:creationId xmlns:a16="http://schemas.microsoft.com/office/drawing/2014/main" id="{CDB4BD17-12FD-7448-F2A6-D2B3F302F969}"/>
              </a:ext>
            </a:extLst>
          </p:cNvPr>
          <p:cNvPicPr>
            <a:picLocks noChangeAspect="1"/>
          </p:cNvPicPr>
          <p:nvPr/>
        </p:nvPicPr>
        <p:blipFill rotWithShape="1">
          <a:blip r:embed="rId2"/>
          <a:srcRect l="6218" t="21492" b="6376"/>
          <a:stretch/>
        </p:blipFill>
        <p:spPr>
          <a:xfrm>
            <a:off x="1004183" y="1747777"/>
            <a:ext cx="12622033" cy="5451676"/>
          </a:xfrm>
          <a:prstGeom prst="rect">
            <a:avLst/>
          </a:prstGeom>
        </p:spPr>
      </p:pic>
      <p:sp>
        <p:nvSpPr>
          <p:cNvPr id="7" name="TextBox 6">
            <a:extLst>
              <a:ext uri="{FF2B5EF4-FFF2-40B4-BE49-F238E27FC236}">
                <a16:creationId xmlns:a16="http://schemas.microsoft.com/office/drawing/2014/main" id="{BEA8A345-F5B9-FAF2-211F-E0099A6D4128}"/>
              </a:ext>
            </a:extLst>
          </p:cNvPr>
          <p:cNvSpPr txBox="1"/>
          <p:nvPr/>
        </p:nvSpPr>
        <p:spPr>
          <a:xfrm>
            <a:off x="10132366" y="145430"/>
            <a:ext cx="4405437" cy="424732"/>
          </a:xfrm>
          <a:prstGeom prst="rect">
            <a:avLst/>
          </a:prstGeom>
          <a:noFill/>
        </p:spPr>
        <p:txBody>
          <a:bodyPr wrap="none" rtlCol="0">
            <a:spAutoFit/>
          </a:bodyPr>
          <a:lstStyle/>
          <a:p>
            <a:r>
              <a:rPr lang="en-US" dirty="0"/>
              <a:t>CAPABILITY LEAD:  </a:t>
            </a:r>
            <a:r>
              <a:rPr lang="en-US" dirty="0" err="1"/>
              <a:t>Mengqi</a:t>
            </a:r>
            <a:r>
              <a:rPr lang="en-US" dirty="0"/>
              <a:t> Zhao</a:t>
            </a:r>
          </a:p>
        </p:txBody>
      </p:sp>
    </p:spTree>
    <p:extLst>
      <p:ext uri="{BB962C8B-B14F-4D97-AF65-F5344CB8AC3E}">
        <p14:creationId xmlns:p14="http://schemas.microsoft.com/office/powerpoint/2010/main" val="102717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A07418-A719-F9A5-205E-C8EF72D18C8D}"/>
              </a:ext>
            </a:extLst>
          </p:cNvPr>
          <p:cNvSpPr>
            <a:spLocks noGrp="1"/>
          </p:cNvSpPr>
          <p:nvPr>
            <p:ph type="sldNum" sz="quarter" idx="12"/>
          </p:nvPr>
        </p:nvSpPr>
        <p:spPr/>
        <p:txBody>
          <a:bodyPr/>
          <a:lstStyle/>
          <a:p>
            <a:fld id="{FE7A4BB3-E848-5A44-82DF-322201952CD8}" type="slidenum">
              <a:rPr lang="en-US" smtClean="0"/>
              <a:pPr/>
              <a:t>24</a:t>
            </a:fld>
            <a:endParaRPr lang="en-US" dirty="0"/>
          </a:p>
        </p:txBody>
      </p:sp>
      <p:pic>
        <p:nvPicPr>
          <p:cNvPr id="5" name="Picture 4">
            <a:extLst>
              <a:ext uri="{FF2B5EF4-FFF2-40B4-BE49-F238E27FC236}">
                <a16:creationId xmlns:a16="http://schemas.microsoft.com/office/drawing/2014/main" id="{8B895493-D99C-163E-53F3-2A996C561403}"/>
              </a:ext>
            </a:extLst>
          </p:cNvPr>
          <p:cNvPicPr>
            <a:picLocks noChangeAspect="1"/>
          </p:cNvPicPr>
          <p:nvPr/>
        </p:nvPicPr>
        <p:blipFill>
          <a:blip r:embed="rId2"/>
          <a:stretch>
            <a:fillRect/>
          </a:stretch>
        </p:blipFill>
        <p:spPr>
          <a:xfrm>
            <a:off x="1331671" y="357796"/>
            <a:ext cx="12431132" cy="7447562"/>
          </a:xfrm>
          <a:prstGeom prst="rect">
            <a:avLst/>
          </a:prstGeom>
        </p:spPr>
      </p:pic>
      <p:sp>
        <p:nvSpPr>
          <p:cNvPr id="6" name="TextBox 5">
            <a:extLst>
              <a:ext uri="{FF2B5EF4-FFF2-40B4-BE49-F238E27FC236}">
                <a16:creationId xmlns:a16="http://schemas.microsoft.com/office/drawing/2014/main" id="{64BE67A7-941C-31F4-4943-5E240FCEFCC9}"/>
              </a:ext>
            </a:extLst>
          </p:cNvPr>
          <p:cNvSpPr txBox="1"/>
          <p:nvPr/>
        </p:nvSpPr>
        <p:spPr>
          <a:xfrm>
            <a:off x="10132366" y="52830"/>
            <a:ext cx="4405437" cy="424732"/>
          </a:xfrm>
          <a:prstGeom prst="rect">
            <a:avLst/>
          </a:prstGeom>
          <a:noFill/>
        </p:spPr>
        <p:txBody>
          <a:bodyPr wrap="none" rtlCol="0">
            <a:spAutoFit/>
          </a:bodyPr>
          <a:lstStyle/>
          <a:p>
            <a:r>
              <a:rPr lang="en-US" dirty="0"/>
              <a:t>CAPABILITY LEAD:  </a:t>
            </a:r>
            <a:r>
              <a:rPr lang="en-US" dirty="0" err="1"/>
              <a:t>Mengqi</a:t>
            </a:r>
            <a:r>
              <a:rPr lang="en-US" dirty="0"/>
              <a:t> Zhao</a:t>
            </a:r>
          </a:p>
        </p:txBody>
      </p:sp>
    </p:spTree>
    <p:extLst>
      <p:ext uri="{BB962C8B-B14F-4D97-AF65-F5344CB8AC3E}">
        <p14:creationId xmlns:p14="http://schemas.microsoft.com/office/powerpoint/2010/main" val="22789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105834" y="145430"/>
            <a:ext cx="10067520" cy="1100640"/>
          </a:xfrm>
          <a:prstGeom prst="rect">
            <a:avLst/>
          </a:prstGeom>
        </p:spPr>
        <p:txBody>
          <a:bodyPr spcFirstLastPara="1" wrap="square" lIns="0" tIns="45720" rIns="91440" bIns="45720" anchor="b" anchorCtr="0">
            <a:noAutofit/>
          </a:bodyPr>
          <a:lstStyle/>
          <a:p>
            <a:r>
              <a:rPr lang="en" sz="4800"/>
              <a:t>Hector is a simple climate model</a:t>
            </a:r>
            <a:endParaRPr sz="4800"/>
          </a:p>
        </p:txBody>
      </p:sp>
      <p:sp>
        <p:nvSpPr>
          <p:cNvPr id="182" name="Google Shape;182;p25"/>
          <p:cNvSpPr txBox="1">
            <a:spLocks noGrp="1"/>
          </p:cNvSpPr>
          <p:nvPr>
            <p:ph type="body" idx="1"/>
          </p:nvPr>
        </p:nvSpPr>
        <p:spPr>
          <a:xfrm>
            <a:off x="1112960" y="2057400"/>
            <a:ext cx="5574240" cy="5486400"/>
          </a:xfrm>
          <a:prstGeom prst="rect">
            <a:avLst/>
          </a:prstGeom>
        </p:spPr>
        <p:txBody>
          <a:bodyPr spcFirstLastPara="1" wrap="square" lIns="91440" tIns="45720" rIns="91440" bIns="45720" anchor="ctr" anchorCtr="0">
            <a:noAutofit/>
          </a:bodyPr>
          <a:lstStyle/>
          <a:p>
            <a:pPr>
              <a:spcBef>
                <a:spcPts val="0"/>
              </a:spcBef>
              <a:buChar char="●"/>
            </a:pPr>
            <a:r>
              <a:rPr lang="en"/>
              <a:t>Simplified representations of critical Earth system dynamics</a:t>
            </a:r>
            <a:endParaRPr/>
          </a:p>
          <a:p>
            <a:pPr>
              <a:spcBef>
                <a:spcPts val="0"/>
              </a:spcBef>
              <a:buChar char="●"/>
            </a:pPr>
            <a:r>
              <a:rPr lang="en"/>
              <a:t>Computationally efficient</a:t>
            </a:r>
            <a:endParaRPr/>
          </a:p>
          <a:p>
            <a:pPr>
              <a:spcBef>
                <a:spcPts val="0"/>
              </a:spcBef>
              <a:buChar char="●"/>
            </a:pPr>
            <a:r>
              <a:rPr lang="en"/>
              <a:t>Wide range of applications</a:t>
            </a:r>
            <a:endParaRPr/>
          </a:p>
          <a:p>
            <a:pPr lvl="1" indent="-508000">
              <a:spcBef>
                <a:spcPts val="0"/>
              </a:spcBef>
              <a:buClr>
                <a:srgbClr val="616265"/>
              </a:buClr>
              <a:buSzPts val="1400"/>
              <a:buFont typeface="Arial"/>
              <a:buChar char="●"/>
            </a:pPr>
            <a:r>
              <a:rPr lang="en"/>
              <a:t>Coupling exercise </a:t>
            </a:r>
            <a:endParaRPr/>
          </a:p>
          <a:p>
            <a:pPr lvl="1" indent="-508000">
              <a:spcBef>
                <a:spcPts val="0"/>
              </a:spcBef>
              <a:buClr>
                <a:srgbClr val="616265"/>
              </a:buClr>
              <a:buSzPts val="1400"/>
              <a:buFont typeface="Arial"/>
              <a:buChar char="●"/>
            </a:pPr>
            <a:r>
              <a:rPr lang="en"/>
              <a:t>Large ensembles</a:t>
            </a:r>
            <a:endParaRPr/>
          </a:p>
          <a:p>
            <a:pPr lvl="1" indent="-508000">
              <a:spcBef>
                <a:spcPts val="0"/>
              </a:spcBef>
              <a:buClr>
                <a:srgbClr val="616265"/>
              </a:buClr>
              <a:buSzPts val="1400"/>
              <a:buFont typeface="Arial"/>
              <a:buChar char="●"/>
            </a:pPr>
            <a:r>
              <a:rPr lang="en"/>
              <a:t>Emulation</a:t>
            </a:r>
            <a:endParaRPr/>
          </a:p>
          <a:p>
            <a:pPr lvl="1" indent="-508000">
              <a:spcBef>
                <a:spcPts val="0"/>
              </a:spcBef>
              <a:buClr>
                <a:srgbClr val="616265"/>
              </a:buClr>
              <a:buSzPts val="1400"/>
              <a:buFont typeface="Arial"/>
              <a:buChar char="●"/>
            </a:pPr>
            <a:r>
              <a:rPr lang="en"/>
              <a:t>Scenarios</a:t>
            </a:r>
            <a:endParaRPr/>
          </a:p>
          <a:p>
            <a:pPr marL="1463040" indent="0">
              <a:spcBef>
                <a:spcPts val="0"/>
              </a:spcBef>
              <a:buNone/>
            </a:pPr>
            <a:endParaRPr/>
          </a:p>
          <a:p>
            <a:pPr marL="0" indent="0">
              <a:buNone/>
            </a:pPr>
            <a:endParaRPr/>
          </a:p>
        </p:txBody>
      </p:sp>
      <p:pic>
        <p:nvPicPr>
          <p:cNvPr id="183" name="Google Shape;183;p25"/>
          <p:cNvPicPr preferRelativeResize="0"/>
          <p:nvPr/>
        </p:nvPicPr>
        <p:blipFill rotWithShape="1">
          <a:blip r:embed="rId3">
            <a:alphaModFix/>
          </a:blip>
          <a:srcRect t="9672" b="19830"/>
          <a:stretch/>
        </p:blipFill>
        <p:spPr>
          <a:xfrm>
            <a:off x="6834080" y="2320595"/>
            <a:ext cx="7339280" cy="4942726"/>
          </a:xfrm>
          <a:prstGeom prst="rect">
            <a:avLst/>
          </a:prstGeom>
          <a:noFill/>
          <a:ln>
            <a:noFill/>
          </a:ln>
        </p:spPr>
      </p:pic>
      <p:sp>
        <p:nvSpPr>
          <p:cNvPr id="184" name="Google Shape;184;p25"/>
          <p:cNvSpPr txBox="1"/>
          <p:nvPr/>
        </p:nvSpPr>
        <p:spPr>
          <a:xfrm>
            <a:off x="10509160" y="8798120"/>
            <a:ext cx="7435680" cy="541638"/>
          </a:xfrm>
          <a:prstGeom prst="rect">
            <a:avLst/>
          </a:prstGeom>
          <a:noFill/>
          <a:ln>
            <a:noFill/>
          </a:ln>
        </p:spPr>
        <p:txBody>
          <a:bodyPr spcFirstLastPara="1" wrap="square" lIns="146280" tIns="146280" rIns="146280" bIns="146280" anchor="t" anchorCtr="0">
            <a:spAutoFit/>
          </a:bodyPr>
          <a:lstStyle/>
          <a:p>
            <a:r>
              <a:rPr lang="en" sz="1600"/>
              <a:t>https://www.scisnack.com/2015/04/13/in-the-climate-model-jungle/</a:t>
            </a:r>
            <a:endParaRPr sz="1600"/>
          </a:p>
        </p:txBody>
      </p:sp>
      <p:sp>
        <p:nvSpPr>
          <p:cNvPr id="185" name="Google Shape;185;p25"/>
          <p:cNvSpPr txBox="1"/>
          <p:nvPr/>
        </p:nvSpPr>
        <p:spPr>
          <a:xfrm>
            <a:off x="7584440" y="7441640"/>
            <a:ext cx="6918240" cy="541638"/>
          </a:xfrm>
          <a:prstGeom prst="rect">
            <a:avLst/>
          </a:prstGeom>
          <a:solidFill>
            <a:srgbClr val="FFFFFF"/>
          </a:solidFill>
          <a:ln>
            <a:noFill/>
          </a:ln>
        </p:spPr>
        <p:txBody>
          <a:bodyPr spcFirstLastPara="1" wrap="square" lIns="146280" tIns="146280" rIns="146280" bIns="146280" anchor="t" anchorCtr="0">
            <a:spAutoFit/>
          </a:bodyPr>
          <a:lstStyle/>
          <a:p>
            <a:r>
              <a:rPr lang="en" sz="1600" u="sng">
                <a:solidFill>
                  <a:srgbClr val="607D8B"/>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https://www.scisnack.com/2015/04/13/in-the-climate-model-jungle/</a:t>
            </a:r>
            <a:endParaRPr sz="1600">
              <a:latin typeface="Open Sans"/>
              <a:ea typeface="Open Sans"/>
              <a:cs typeface="Open Sans"/>
              <a:sym typeface="Open Sans"/>
            </a:endParaRPr>
          </a:p>
        </p:txBody>
      </p:sp>
      <p:pic>
        <p:nvPicPr>
          <p:cNvPr id="186" name="Google Shape;186;p25"/>
          <p:cNvPicPr preferRelativeResize="0"/>
          <p:nvPr/>
        </p:nvPicPr>
        <p:blipFill rotWithShape="1">
          <a:blip r:embed="rId3">
            <a:alphaModFix/>
          </a:blip>
          <a:srcRect l="37737" t="67805" b="28264"/>
          <a:stretch/>
        </p:blipFill>
        <p:spPr>
          <a:xfrm rot="-5400000">
            <a:off x="5161812" y="4204471"/>
            <a:ext cx="4569685" cy="275547"/>
          </a:xfrm>
          <a:prstGeom prst="rect">
            <a:avLst/>
          </a:prstGeom>
          <a:noFill/>
          <a:ln>
            <a:noFill/>
          </a:ln>
        </p:spPr>
      </p:pic>
      <p:sp>
        <p:nvSpPr>
          <p:cNvPr id="187" name="Google Shape;187;p25"/>
          <p:cNvSpPr txBox="1">
            <a:spLocks noGrp="1"/>
          </p:cNvSpPr>
          <p:nvPr>
            <p:ph type="sldNum" idx="12"/>
          </p:nvPr>
        </p:nvSpPr>
        <p:spPr>
          <a:xfrm>
            <a:off x="13994296" y="7772400"/>
            <a:ext cx="453120" cy="457440"/>
          </a:xfrm>
          <a:prstGeom prst="rect">
            <a:avLst/>
          </a:prstGeom>
        </p:spPr>
        <p:txBody>
          <a:bodyPr spcFirstLastPara="1" wrap="square" lIns="0" tIns="0" rIns="0" bIns="0" anchor="ctr" anchorCtr="0">
            <a:noAutofit/>
          </a:bodyPr>
          <a:lstStyle/>
          <a:p>
            <a:fld id="{00000000-1234-1234-1234-123412341234}" type="slidenum">
              <a:rPr lang="en"/>
              <a:pPr/>
              <a:t>25</a:t>
            </a:fld>
            <a:endParaRPr/>
          </a:p>
        </p:txBody>
      </p:sp>
      <p:sp>
        <p:nvSpPr>
          <p:cNvPr id="188" name="Google Shape;188;p25"/>
          <p:cNvSpPr/>
          <p:nvPr/>
        </p:nvSpPr>
        <p:spPr>
          <a:xfrm rot="2429575">
            <a:off x="8049999" y="3778553"/>
            <a:ext cx="1624014" cy="2862654"/>
          </a:xfrm>
          <a:prstGeom prst="ellipse">
            <a:avLst/>
          </a:prstGeom>
          <a:noFill/>
          <a:ln w="38100" cap="flat" cmpd="sng">
            <a:solidFill>
              <a:schemeClr val="accent1"/>
            </a:solidFill>
            <a:prstDash val="solid"/>
            <a:round/>
            <a:headEnd type="none" w="sm" len="sm"/>
            <a:tailEnd type="none" w="sm" len="sm"/>
          </a:ln>
        </p:spPr>
        <p:txBody>
          <a:bodyPr spcFirstLastPara="1" wrap="square" lIns="146280" tIns="146280" rIns="146280" bIns="146280" anchor="ctr" anchorCtr="0">
            <a:noAutofit/>
          </a:bodyPr>
          <a:lstStyle/>
          <a:p>
            <a:endParaRPr sz="3456"/>
          </a:p>
        </p:txBody>
      </p:sp>
      <p:sp>
        <p:nvSpPr>
          <p:cNvPr id="2" name="TextBox 1">
            <a:extLst>
              <a:ext uri="{FF2B5EF4-FFF2-40B4-BE49-F238E27FC236}">
                <a16:creationId xmlns:a16="http://schemas.microsoft.com/office/drawing/2014/main" id="{F7B30DC9-02FE-8F1E-0E74-CEB7ECE4187D}"/>
              </a:ext>
            </a:extLst>
          </p:cNvPr>
          <p:cNvSpPr txBox="1"/>
          <p:nvPr/>
        </p:nvSpPr>
        <p:spPr>
          <a:xfrm>
            <a:off x="7049830" y="71578"/>
            <a:ext cx="7580570" cy="424732"/>
          </a:xfrm>
          <a:prstGeom prst="rect">
            <a:avLst/>
          </a:prstGeom>
          <a:noFill/>
        </p:spPr>
        <p:txBody>
          <a:bodyPr wrap="square" rtlCol="0">
            <a:spAutoFit/>
          </a:bodyPr>
          <a:lstStyle/>
          <a:p>
            <a:r>
              <a:rPr lang="en-US" dirty="0"/>
              <a:t>CAPABILITY LEADS:  Kalyn </a:t>
            </a:r>
            <a:r>
              <a:rPr lang="en-US" dirty="0" err="1"/>
              <a:t>Dorheim</a:t>
            </a:r>
            <a:r>
              <a:rPr lang="en-US" dirty="0"/>
              <a:t> &amp; Ben Bond-</a:t>
            </a:r>
            <a:r>
              <a:rPr lang="en-US" dirty="0" err="1"/>
              <a:t>Lamberty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sldNum" idx="12"/>
          </p:nvPr>
        </p:nvSpPr>
        <p:spPr>
          <a:xfrm>
            <a:off x="13994296" y="7772400"/>
            <a:ext cx="453120" cy="457440"/>
          </a:xfrm>
          <a:prstGeom prst="rect">
            <a:avLst/>
          </a:prstGeom>
          <a:noFill/>
          <a:ln>
            <a:noFill/>
          </a:ln>
        </p:spPr>
        <p:txBody>
          <a:bodyPr spcFirstLastPara="1" wrap="square" lIns="0" tIns="0" rIns="0" bIns="0" anchor="ctr" anchorCtr="0">
            <a:noAutofit/>
          </a:bodyPr>
          <a:lstStyle/>
          <a:p>
            <a:fld id="{00000000-1234-1234-1234-123412341234}" type="slidenum">
              <a:rPr lang="en"/>
              <a:pPr/>
              <a:t>26</a:t>
            </a:fld>
            <a:endParaRPr/>
          </a:p>
        </p:txBody>
      </p:sp>
      <p:sp>
        <p:nvSpPr>
          <p:cNvPr id="195" name="Google Shape;195;p26"/>
          <p:cNvSpPr txBox="1">
            <a:spLocks noGrp="1"/>
          </p:cNvSpPr>
          <p:nvPr>
            <p:ph type="title"/>
          </p:nvPr>
        </p:nvSpPr>
        <p:spPr>
          <a:xfrm>
            <a:off x="4105840" y="310406"/>
            <a:ext cx="10067520" cy="984960"/>
          </a:xfrm>
          <a:prstGeom prst="rect">
            <a:avLst/>
          </a:prstGeom>
          <a:noFill/>
          <a:ln>
            <a:noFill/>
          </a:ln>
        </p:spPr>
        <p:txBody>
          <a:bodyPr spcFirstLastPara="1" wrap="square" lIns="0" tIns="45720" rIns="91440" bIns="45720" anchor="b" anchorCtr="0">
            <a:noAutofit/>
          </a:bodyPr>
          <a:lstStyle/>
          <a:p>
            <a:r>
              <a:rPr lang="en" sz="4800" dirty="0"/>
              <a:t>Hector: brief intro</a:t>
            </a:r>
            <a:endParaRPr sz="4800" dirty="0"/>
          </a:p>
        </p:txBody>
      </p:sp>
      <p:grpSp>
        <p:nvGrpSpPr>
          <p:cNvPr id="196" name="Google Shape;196;p26"/>
          <p:cNvGrpSpPr/>
          <p:nvPr/>
        </p:nvGrpSpPr>
        <p:grpSpPr>
          <a:xfrm>
            <a:off x="7416797" y="1838656"/>
            <a:ext cx="6857843" cy="5390464"/>
            <a:chOff x="5689713" y="1416213"/>
            <a:chExt cx="6210015" cy="4881252"/>
          </a:xfrm>
        </p:grpSpPr>
        <p:pic>
          <p:nvPicPr>
            <p:cNvPr id="197" name="Google Shape;197;p26" descr="Diagram&#10;&#10;Description automatically generated"/>
            <p:cNvPicPr preferRelativeResize="0"/>
            <p:nvPr/>
          </p:nvPicPr>
          <p:blipFill rotWithShape="1">
            <a:blip r:embed="rId3">
              <a:alphaModFix/>
            </a:blip>
            <a:srcRect r="7663" b="1312"/>
            <a:stretch/>
          </p:blipFill>
          <p:spPr>
            <a:xfrm>
              <a:off x="5689713" y="1416213"/>
              <a:ext cx="6210015" cy="4881252"/>
            </a:xfrm>
            <a:prstGeom prst="rect">
              <a:avLst/>
            </a:prstGeom>
            <a:noFill/>
            <a:ln>
              <a:noFill/>
            </a:ln>
          </p:spPr>
        </p:pic>
        <p:sp>
          <p:nvSpPr>
            <p:cNvPr id="198" name="Google Shape;198;p26"/>
            <p:cNvSpPr txBox="1"/>
            <p:nvPr/>
          </p:nvSpPr>
          <p:spPr>
            <a:xfrm>
              <a:off x="5899759" y="3607495"/>
              <a:ext cx="196200" cy="395758"/>
            </a:xfrm>
            <a:prstGeom prst="rect">
              <a:avLst/>
            </a:prstGeom>
            <a:solidFill>
              <a:srgbClr val="FFFFFF"/>
            </a:solidFill>
            <a:ln>
              <a:noFill/>
            </a:ln>
          </p:spPr>
          <p:txBody>
            <a:bodyPr spcFirstLastPara="1" wrap="square" lIns="91440" tIns="45720" rIns="91440" bIns="45720" anchor="t" anchorCtr="0">
              <a:spAutoFit/>
            </a:bodyPr>
            <a:lstStyle/>
            <a:p>
              <a:endParaRPr sz="2240">
                <a:solidFill>
                  <a:srgbClr val="616265"/>
                </a:solidFill>
                <a:latin typeface="Arial"/>
                <a:ea typeface="Arial"/>
                <a:cs typeface="Arial"/>
                <a:sym typeface="Arial"/>
              </a:endParaRPr>
            </a:p>
          </p:txBody>
        </p:sp>
        <p:sp>
          <p:nvSpPr>
            <p:cNvPr id="199" name="Google Shape;199;p26"/>
            <p:cNvSpPr txBox="1"/>
            <p:nvPr/>
          </p:nvSpPr>
          <p:spPr>
            <a:xfrm>
              <a:off x="6402888" y="2986600"/>
              <a:ext cx="196200" cy="395758"/>
            </a:xfrm>
            <a:prstGeom prst="rect">
              <a:avLst/>
            </a:prstGeom>
            <a:solidFill>
              <a:srgbClr val="FFFFFF"/>
            </a:solidFill>
            <a:ln>
              <a:noFill/>
            </a:ln>
          </p:spPr>
          <p:txBody>
            <a:bodyPr spcFirstLastPara="1" wrap="square" lIns="91440" tIns="45720" rIns="91440" bIns="45720" anchor="t" anchorCtr="0">
              <a:spAutoFit/>
            </a:bodyPr>
            <a:lstStyle/>
            <a:p>
              <a:endParaRPr sz="2240">
                <a:solidFill>
                  <a:srgbClr val="616265"/>
                </a:solidFill>
                <a:latin typeface="Arial"/>
                <a:ea typeface="Arial"/>
                <a:cs typeface="Arial"/>
                <a:sym typeface="Arial"/>
              </a:endParaRPr>
            </a:p>
          </p:txBody>
        </p:sp>
        <p:sp>
          <p:nvSpPr>
            <p:cNvPr id="200" name="Google Shape;200;p26"/>
            <p:cNvSpPr txBox="1"/>
            <p:nvPr/>
          </p:nvSpPr>
          <p:spPr>
            <a:xfrm>
              <a:off x="7430022" y="2373943"/>
              <a:ext cx="196200" cy="395758"/>
            </a:xfrm>
            <a:prstGeom prst="rect">
              <a:avLst/>
            </a:prstGeom>
            <a:solidFill>
              <a:srgbClr val="FFFFFF"/>
            </a:solidFill>
            <a:ln>
              <a:noFill/>
            </a:ln>
          </p:spPr>
          <p:txBody>
            <a:bodyPr spcFirstLastPara="1" wrap="square" lIns="91440" tIns="45720" rIns="91440" bIns="45720" anchor="t" anchorCtr="0">
              <a:spAutoFit/>
            </a:bodyPr>
            <a:lstStyle/>
            <a:p>
              <a:endParaRPr sz="2240">
                <a:solidFill>
                  <a:srgbClr val="616265"/>
                </a:solidFill>
                <a:latin typeface="Arial"/>
                <a:ea typeface="Arial"/>
                <a:cs typeface="Arial"/>
                <a:sym typeface="Arial"/>
              </a:endParaRPr>
            </a:p>
          </p:txBody>
        </p:sp>
        <p:sp>
          <p:nvSpPr>
            <p:cNvPr id="201" name="Google Shape;201;p26"/>
            <p:cNvSpPr txBox="1"/>
            <p:nvPr/>
          </p:nvSpPr>
          <p:spPr>
            <a:xfrm>
              <a:off x="8883473" y="3487507"/>
              <a:ext cx="110700" cy="395758"/>
            </a:xfrm>
            <a:prstGeom prst="rect">
              <a:avLst/>
            </a:prstGeom>
            <a:solidFill>
              <a:srgbClr val="FFFFFF"/>
            </a:solidFill>
            <a:ln>
              <a:noFill/>
            </a:ln>
          </p:spPr>
          <p:txBody>
            <a:bodyPr spcFirstLastPara="1" wrap="square" lIns="91440" tIns="45720" rIns="91440" bIns="45720" anchor="t" anchorCtr="0">
              <a:spAutoFit/>
            </a:bodyPr>
            <a:lstStyle/>
            <a:p>
              <a:endParaRPr sz="2240">
                <a:solidFill>
                  <a:srgbClr val="616265"/>
                </a:solidFill>
                <a:latin typeface="Arial"/>
                <a:ea typeface="Arial"/>
                <a:cs typeface="Arial"/>
                <a:sym typeface="Arial"/>
              </a:endParaRPr>
            </a:p>
          </p:txBody>
        </p:sp>
        <p:sp>
          <p:nvSpPr>
            <p:cNvPr id="202" name="Google Shape;202;p26"/>
            <p:cNvSpPr txBox="1"/>
            <p:nvPr/>
          </p:nvSpPr>
          <p:spPr>
            <a:xfrm>
              <a:off x="9928730" y="2372445"/>
              <a:ext cx="196200" cy="395758"/>
            </a:xfrm>
            <a:prstGeom prst="rect">
              <a:avLst/>
            </a:prstGeom>
            <a:solidFill>
              <a:srgbClr val="FFFFFF"/>
            </a:solidFill>
            <a:ln>
              <a:noFill/>
            </a:ln>
          </p:spPr>
          <p:txBody>
            <a:bodyPr spcFirstLastPara="1" wrap="square" lIns="91440" tIns="45720" rIns="91440" bIns="45720" anchor="t" anchorCtr="0">
              <a:spAutoFit/>
            </a:bodyPr>
            <a:lstStyle/>
            <a:p>
              <a:endParaRPr sz="2240">
                <a:solidFill>
                  <a:srgbClr val="616265"/>
                </a:solidFill>
                <a:latin typeface="Arial"/>
                <a:ea typeface="Arial"/>
                <a:cs typeface="Arial"/>
                <a:sym typeface="Arial"/>
              </a:endParaRPr>
            </a:p>
          </p:txBody>
        </p:sp>
        <p:sp>
          <p:nvSpPr>
            <p:cNvPr id="203" name="Google Shape;203;p26"/>
            <p:cNvSpPr txBox="1"/>
            <p:nvPr/>
          </p:nvSpPr>
          <p:spPr>
            <a:xfrm>
              <a:off x="11392201" y="3171278"/>
              <a:ext cx="196200" cy="395758"/>
            </a:xfrm>
            <a:prstGeom prst="rect">
              <a:avLst/>
            </a:prstGeom>
            <a:solidFill>
              <a:srgbClr val="FFFFFF"/>
            </a:solidFill>
            <a:ln>
              <a:noFill/>
            </a:ln>
          </p:spPr>
          <p:txBody>
            <a:bodyPr spcFirstLastPara="1" wrap="square" lIns="91440" tIns="45720" rIns="91440" bIns="45720" anchor="t" anchorCtr="0">
              <a:spAutoFit/>
            </a:bodyPr>
            <a:lstStyle/>
            <a:p>
              <a:endParaRPr sz="2240">
                <a:solidFill>
                  <a:srgbClr val="616265"/>
                </a:solidFill>
                <a:latin typeface="Arial"/>
                <a:ea typeface="Arial"/>
                <a:cs typeface="Arial"/>
                <a:sym typeface="Arial"/>
              </a:endParaRPr>
            </a:p>
          </p:txBody>
        </p:sp>
      </p:grpSp>
      <p:sp>
        <p:nvSpPr>
          <p:cNvPr id="204" name="Google Shape;204;p26"/>
          <p:cNvSpPr txBox="1"/>
          <p:nvPr/>
        </p:nvSpPr>
        <p:spPr>
          <a:xfrm>
            <a:off x="1231067" y="1449613"/>
            <a:ext cx="6504000" cy="6322787"/>
          </a:xfrm>
          <a:prstGeom prst="rect">
            <a:avLst/>
          </a:prstGeom>
          <a:noFill/>
          <a:ln>
            <a:noFill/>
          </a:ln>
        </p:spPr>
        <p:txBody>
          <a:bodyPr spcFirstLastPara="1" wrap="square" lIns="91440" tIns="45720" rIns="91440" bIns="45720" anchor="t" anchorCtr="0">
            <a:noAutofit/>
          </a:bodyPr>
          <a:lstStyle/>
          <a:p>
            <a:pPr>
              <a:lnSpc>
                <a:spcPct val="90000"/>
              </a:lnSpc>
            </a:pPr>
            <a:endParaRPr sz="2880" dirty="0">
              <a:solidFill>
                <a:srgbClr val="616265"/>
              </a:solidFill>
            </a:endParaRPr>
          </a:p>
          <a:p>
            <a:pPr marL="731520" indent="-548640">
              <a:lnSpc>
                <a:spcPct val="90000"/>
              </a:lnSpc>
              <a:buClr>
                <a:schemeClr val="dk1"/>
              </a:buClr>
              <a:buSzPts val="1800"/>
              <a:buChar char="●"/>
            </a:pPr>
            <a:r>
              <a:rPr lang="en" sz="2880" dirty="0">
                <a:solidFill>
                  <a:schemeClr val="dk1"/>
                </a:solidFill>
              </a:rPr>
              <a:t>Modular and open source</a:t>
            </a:r>
            <a:endParaRPr sz="2880" dirty="0">
              <a:solidFill>
                <a:schemeClr val="dk1"/>
              </a:solidFill>
            </a:endParaRPr>
          </a:p>
          <a:p>
            <a:pPr marL="731520" indent="-548640">
              <a:lnSpc>
                <a:spcPct val="90000"/>
              </a:lnSpc>
              <a:buClr>
                <a:schemeClr val="dk1"/>
              </a:buClr>
              <a:buSzPts val="1800"/>
              <a:buChar char="●"/>
            </a:pPr>
            <a:r>
              <a:rPr lang="en" sz="2880" dirty="0">
                <a:solidFill>
                  <a:schemeClr val="dk1"/>
                </a:solidFill>
              </a:rPr>
              <a:t>Multiple ways to access/use</a:t>
            </a:r>
            <a:endParaRPr sz="2880" dirty="0">
              <a:solidFill>
                <a:schemeClr val="dk1"/>
              </a:solidFill>
            </a:endParaRPr>
          </a:p>
          <a:p>
            <a:pPr marL="1463040" lvl="1" indent="-548640">
              <a:lnSpc>
                <a:spcPct val="90000"/>
              </a:lnSpc>
              <a:buClr>
                <a:schemeClr val="dk1"/>
              </a:buClr>
              <a:buSzPts val="1800"/>
              <a:buChar char="●"/>
            </a:pPr>
            <a:r>
              <a:rPr lang="en" sz="2880" dirty="0">
                <a:solidFill>
                  <a:schemeClr val="dk1"/>
                </a:solidFill>
              </a:rPr>
              <a:t>Training will cover </a:t>
            </a:r>
            <a:r>
              <a:rPr lang="en" sz="2880" dirty="0" err="1">
                <a:solidFill>
                  <a:schemeClr val="dk1"/>
                </a:solidFill>
              </a:rPr>
              <a:t>HectorUI</a:t>
            </a:r>
            <a:r>
              <a:rPr lang="en" sz="2880" dirty="0">
                <a:solidFill>
                  <a:schemeClr val="dk1"/>
                </a:solidFill>
              </a:rPr>
              <a:t> &amp; </a:t>
            </a:r>
            <a:r>
              <a:rPr lang="en" sz="2880" dirty="0" err="1">
                <a:solidFill>
                  <a:schemeClr val="dk1"/>
                </a:solidFill>
              </a:rPr>
              <a:t>Rhector</a:t>
            </a:r>
            <a:r>
              <a:rPr lang="en" sz="2880" dirty="0">
                <a:solidFill>
                  <a:schemeClr val="dk1"/>
                </a:solidFill>
              </a:rPr>
              <a:t> </a:t>
            </a:r>
          </a:p>
          <a:p>
            <a:pPr marL="914400" lvl="1">
              <a:lnSpc>
                <a:spcPct val="90000"/>
              </a:lnSpc>
              <a:buClr>
                <a:schemeClr val="dk1"/>
              </a:buClr>
              <a:buSzPts val="1800"/>
            </a:pPr>
            <a:endParaRPr sz="2880" dirty="0">
              <a:solidFill>
                <a:schemeClr val="dk1"/>
              </a:solidFill>
            </a:endParaRPr>
          </a:p>
          <a:p>
            <a:pPr marL="731520" indent="-548640">
              <a:lnSpc>
                <a:spcPct val="90000"/>
              </a:lnSpc>
              <a:buClr>
                <a:schemeClr val="dk1"/>
              </a:buClr>
              <a:buSzPts val="1800"/>
              <a:buChar char="●"/>
            </a:pPr>
            <a:r>
              <a:rPr lang="en" sz="2880" dirty="0">
                <a:solidFill>
                  <a:schemeClr val="dk1"/>
                </a:solidFill>
              </a:rPr>
              <a:t>Well mixed atmosphere</a:t>
            </a:r>
            <a:endParaRPr sz="2880" dirty="0">
              <a:solidFill>
                <a:schemeClr val="dk1"/>
              </a:solidFill>
            </a:endParaRPr>
          </a:p>
          <a:p>
            <a:pPr marL="731520" indent="-548640">
              <a:lnSpc>
                <a:spcPct val="90000"/>
              </a:lnSpc>
              <a:buClr>
                <a:schemeClr val="dk1"/>
              </a:buClr>
              <a:buSzPts val="1800"/>
              <a:buChar char="●"/>
            </a:pPr>
            <a:r>
              <a:rPr lang="en" sz="2880" dirty="0">
                <a:solidFill>
                  <a:schemeClr val="dk1"/>
                </a:solidFill>
              </a:rPr>
              <a:t>Terrestrial carbon cycle </a:t>
            </a:r>
            <a:endParaRPr sz="2880" dirty="0">
              <a:solidFill>
                <a:schemeClr val="dk1"/>
              </a:solidFill>
            </a:endParaRPr>
          </a:p>
          <a:p>
            <a:pPr marL="1463040" lvl="1" indent="-548640">
              <a:lnSpc>
                <a:spcPct val="90000"/>
              </a:lnSpc>
              <a:buClr>
                <a:schemeClr val="dk1"/>
              </a:buClr>
              <a:buSzPts val="1800"/>
              <a:buChar char="●"/>
            </a:pPr>
            <a:r>
              <a:rPr lang="en" sz="2880" dirty="0">
                <a:solidFill>
                  <a:schemeClr val="dk1"/>
                </a:solidFill>
              </a:rPr>
              <a:t>Biomes in lieu of spatial resolution</a:t>
            </a:r>
            <a:endParaRPr sz="2880" dirty="0">
              <a:solidFill>
                <a:schemeClr val="dk1"/>
              </a:solidFill>
            </a:endParaRPr>
          </a:p>
          <a:p>
            <a:pPr marL="731520" indent="-548640">
              <a:lnSpc>
                <a:spcPct val="90000"/>
              </a:lnSpc>
              <a:buClr>
                <a:schemeClr val="dk1"/>
              </a:buClr>
              <a:buSzPts val="1800"/>
              <a:buChar char="●"/>
            </a:pPr>
            <a:r>
              <a:rPr lang="en" sz="2880" dirty="0">
                <a:solidFill>
                  <a:schemeClr val="dk1"/>
                </a:solidFill>
              </a:rPr>
              <a:t>Ocean carbon cycle</a:t>
            </a:r>
            <a:endParaRPr sz="2880" dirty="0">
              <a:solidFill>
                <a:schemeClr val="dk1"/>
              </a:solidFill>
            </a:endParaRPr>
          </a:p>
          <a:p>
            <a:pPr marL="1463040" lvl="1" indent="-548640">
              <a:lnSpc>
                <a:spcPct val="90000"/>
              </a:lnSpc>
              <a:buClr>
                <a:schemeClr val="dk1"/>
              </a:buClr>
              <a:buSzPts val="1800"/>
              <a:buChar char="●"/>
            </a:pPr>
            <a:r>
              <a:rPr lang="en" sz="2880" dirty="0">
                <a:solidFill>
                  <a:schemeClr val="dk1"/>
                </a:solidFill>
              </a:rPr>
              <a:t>Active surface ocean chemistry</a:t>
            </a:r>
            <a:endParaRPr sz="2880" dirty="0">
              <a:solidFill>
                <a:schemeClr val="dk1"/>
              </a:solidFill>
            </a:endParaRPr>
          </a:p>
          <a:p>
            <a:pPr marL="731520" indent="-548640">
              <a:lnSpc>
                <a:spcPct val="90000"/>
              </a:lnSpc>
              <a:buClr>
                <a:schemeClr val="dk1"/>
              </a:buClr>
              <a:buSzPts val="1800"/>
              <a:buChar char="●"/>
            </a:pPr>
            <a:r>
              <a:rPr lang="en" sz="2880" dirty="0">
                <a:solidFill>
                  <a:schemeClr val="dk1"/>
                </a:solidFill>
              </a:rPr>
              <a:t>Freestanding &amp; coupled with GCAM</a:t>
            </a:r>
            <a:endParaRPr sz="2880" dirty="0">
              <a:solidFill>
                <a:schemeClr val="dk1"/>
              </a:solidFill>
            </a:endParaRPr>
          </a:p>
          <a:p>
            <a:pPr>
              <a:lnSpc>
                <a:spcPct val="90000"/>
              </a:lnSpc>
            </a:pPr>
            <a:endParaRPr sz="2880" dirty="0">
              <a:solidFill>
                <a:schemeClr val="dk1"/>
              </a:solidFill>
            </a:endParaRPr>
          </a:p>
          <a:p>
            <a:pPr marL="731520">
              <a:lnSpc>
                <a:spcPct val="90000"/>
              </a:lnSpc>
            </a:pPr>
            <a:endParaRPr sz="2880" dirty="0">
              <a:solidFill>
                <a:schemeClr val="dk1"/>
              </a:solidFill>
            </a:endParaRPr>
          </a:p>
          <a:p>
            <a:pPr>
              <a:lnSpc>
                <a:spcPct val="90000"/>
              </a:lnSpc>
              <a:spcBef>
                <a:spcPts val="1920"/>
              </a:spcBef>
            </a:pPr>
            <a:endParaRPr sz="2880" dirty="0">
              <a:solidFill>
                <a:schemeClr val="dk1"/>
              </a:solidFill>
            </a:endParaRPr>
          </a:p>
          <a:p>
            <a:pPr>
              <a:lnSpc>
                <a:spcPct val="90000"/>
              </a:lnSpc>
              <a:spcBef>
                <a:spcPts val="1920"/>
              </a:spcBef>
            </a:pPr>
            <a:endParaRPr sz="2880" dirty="0">
              <a:solidFill>
                <a:schemeClr val="dk1"/>
              </a:solidFill>
            </a:endParaRPr>
          </a:p>
          <a:p>
            <a:pPr>
              <a:lnSpc>
                <a:spcPct val="90000"/>
              </a:lnSpc>
              <a:spcBef>
                <a:spcPts val="1920"/>
              </a:spcBef>
            </a:pPr>
            <a:endParaRPr sz="2880" dirty="0">
              <a:solidFill>
                <a:schemeClr val="dk1"/>
              </a:solidFill>
            </a:endParaRPr>
          </a:p>
          <a:p>
            <a:pPr marL="731520" indent="-548640">
              <a:lnSpc>
                <a:spcPct val="90000"/>
              </a:lnSpc>
              <a:spcBef>
                <a:spcPts val="1920"/>
              </a:spcBef>
              <a:buClr>
                <a:schemeClr val="dk1"/>
              </a:buClr>
              <a:buSzPts val="1800"/>
              <a:buChar char="●"/>
            </a:pPr>
            <a:r>
              <a:rPr lang="en" sz="2880" dirty="0">
                <a:solidFill>
                  <a:schemeClr val="dk1"/>
                </a:solidFill>
              </a:rPr>
              <a:t>Freestanding &amp; coupled with GCAM</a:t>
            </a:r>
            <a:endParaRPr sz="2880" dirty="0">
              <a:solidFill>
                <a:schemeClr val="dk1"/>
              </a:solidFill>
            </a:endParaRPr>
          </a:p>
          <a:p>
            <a:pPr>
              <a:lnSpc>
                <a:spcPct val="90000"/>
              </a:lnSpc>
            </a:pPr>
            <a:endParaRPr sz="2880" dirty="0">
              <a:solidFill>
                <a:srgbClr val="616265"/>
              </a:solidFill>
            </a:endParaRPr>
          </a:p>
          <a:p>
            <a:pPr marL="731520" indent="-548640">
              <a:lnSpc>
                <a:spcPct val="90000"/>
              </a:lnSpc>
              <a:buClr>
                <a:srgbClr val="616265"/>
              </a:buClr>
              <a:buSzPts val="1800"/>
              <a:buChar char="●"/>
            </a:pPr>
            <a:r>
              <a:rPr lang="en" sz="2880" dirty="0">
                <a:solidFill>
                  <a:srgbClr val="616265"/>
                </a:solidFill>
              </a:rPr>
              <a:t>Carbon &amp; energy fluxes </a:t>
            </a:r>
            <a:endParaRPr sz="2880" dirty="0">
              <a:solidFill>
                <a:srgbClr val="616265"/>
              </a:solidFill>
            </a:endParaRPr>
          </a:p>
          <a:p>
            <a:pPr marL="731520" indent="-548640">
              <a:lnSpc>
                <a:spcPct val="90000"/>
              </a:lnSpc>
              <a:buClr>
                <a:srgbClr val="616265"/>
              </a:buClr>
              <a:buSzPts val="1800"/>
              <a:buChar char="●"/>
            </a:pPr>
            <a:r>
              <a:rPr lang="en" sz="2880" dirty="0">
                <a:solidFill>
                  <a:srgbClr val="616265"/>
                </a:solidFill>
              </a:rPr>
              <a:t>Terrestrial carbon cycle </a:t>
            </a:r>
            <a:endParaRPr sz="2880" dirty="0">
              <a:solidFill>
                <a:srgbClr val="616265"/>
              </a:solidFill>
            </a:endParaRPr>
          </a:p>
          <a:p>
            <a:pPr marL="1463040" lvl="1" indent="-548640">
              <a:lnSpc>
                <a:spcPct val="90000"/>
              </a:lnSpc>
              <a:buClr>
                <a:srgbClr val="616265"/>
              </a:buClr>
              <a:buSzPts val="1800"/>
              <a:buChar char="●"/>
            </a:pPr>
            <a:r>
              <a:rPr lang="en" sz="2880" dirty="0">
                <a:solidFill>
                  <a:srgbClr val="616265"/>
                </a:solidFill>
              </a:rPr>
              <a:t>Biomes in lieu of spatial resolution </a:t>
            </a:r>
            <a:endParaRPr sz="2880" dirty="0">
              <a:solidFill>
                <a:srgbClr val="616265"/>
              </a:solidFill>
            </a:endParaRPr>
          </a:p>
          <a:p>
            <a:pPr marL="731520" indent="-548640">
              <a:lnSpc>
                <a:spcPct val="90000"/>
              </a:lnSpc>
              <a:buClr>
                <a:srgbClr val="616265"/>
              </a:buClr>
              <a:buSzPts val="1800"/>
              <a:buChar char="●"/>
            </a:pPr>
            <a:r>
              <a:rPr lang="en" sz="2880" dirty="0">
                <a:solidFill>
                  <a:srgbClr val="616265"/>
                </a:solidFill>
              </a:rPr>
              <a:t>Active surface ocean chemistry</a:t>
            </a:r>
            <a:endParaRPr sz="2880" dirty="0">
              <a:solidFill>
                <a:srgbClr val="616265"/>
              </a:solidFill>
            </a:endParaRPr>
          </a:p>
          <a:p>
            <a:pPr marL="731520" indent="-548640">
              <a:lnSpc>
                <a:spcPct val="90000"/>
              </a:lnSpc>
              <a:buClr>
                <a:srgbClr val="616265"/>
              </a:buClr>
              <a:buSzPts val="1800"/>
              <a:buChar char="●"/>
            </a:pPr>
            <a:r>
              <a:rPr lang="en" sz="2880" dirty="0">
                <a:solidFill>
                  <a:srgbClr val="616265"/>
                </a:solidFill>
              </a:rPr>
              <a:t>Freestanding or coupled to GCAM</a:t>
            </a:r>
            <a:endParaRPr sz="2880" dirty="0">
              <a:solidFill>
                <a:srgbClr val="616265"/>
              </a:solidFill>
            </a:endParaRPr>
          </a:p>
          <a:p>
            <a:pPr marL="284480">
              <a:lnSpc>
                <a:spcPct val="90000"/>
              </a:lnSpc>
              <a:spcBef>
                <a:spcPts val="1280"/>
              </a:spcBef>
            </a:pPr>
            <a:endParaRPr sz="2880" dirty="0">
              <a:solidFill>
                <a:srgbClr val="616265"/>
              </a:solidFill>
            </a:endParaRPr>
          </a:p>
          <a:p>
            <a:pPr>
              <a:lnSpc>
                <a:spcPct val="90000"/>
              </a:lnSpc>
              <a:spcBef>
                <a:spcPts val="1280"/>
              </a:spcBef>
            </a:pPr>
            <a:endParaRPr sz="2880" dirty="0">
              <a:solidFill>
                <a:srgbClr val="616265"/>
              </a:solidFill>
            </a:endParaRPr>
          </a:p>
          <a:p>
            <a:pPr marL="284480" indent="-101600">
              <a:lnSpc>
                <a:spcPct val="90000"/>
              </a:lnSpc>
              <a:spcBef>
                <a:spcPts val="1280"/>
              </a:spcBef>
            </a:pPr>
            <a:endParaRPr sz="2880" dirty="0">
              <a:solidFill>
                <a:srgbClr val="616265"/>
              </a:solidFill>
            </a:endParaRPr>
          </a:p>
        </p:txBody>
      </p:sp>
      <p:sp>
        <p:nvSpPr>
          <p:cNvPr id="2" name="TextBox 1">
            <a:extLst>
              <a:ext uri="{FF2B5EF4-FFF2-40B4-BE49-F238E27FC236}">
                <a16:creationId xmlns:a16="http://schemas.microsoft.com/office/drawing/2014/main" id="{D2E33A41-EE14-DC7A-6C71-C7C991D3C4E1}"/>
              </a:ext>
            </a:extLst>
          </p:cNvPr>
          <p:cNvSpPr txBox="1"/>
          <p:nvPr/>
        </p:nvSpPr>
        <p:spPr>
          <a:xfrm>
            <a:off x="9423395" y="1449614"/>
            <a:ext cx="4628639" cy="624145"/>
          </a:xfrm>
          <a:prstGeom prst="rect">
            <a:avLst/>
          </a:prstGeom>
          <a:noFill/>
        </p:spPr>
        <p:txBody>
          <a:bodyPr wrap="none" rtlCol="0">
            <a:spAutoFit/>
          </a:bodyPr>
          <a:lstStyle/>
          <a:p>
            <a:r>
              <a:rPr lang="en-US" sz="3456" dirty="0"/>
              <a:t>Hector’s Carbon Cycle</a:t>
            </a:r>
          </a:p>
        </p:txBody>
      </p:sp>
      <p:sp>
        <p:nvSpPr>
          <p:cNvPr id="3" name="TextBox 2">
            <a:extLst>
              <a:ext uri="{FF2B5EF4-FFF2-40B4-BE49-F238E27FC236}">
                <a16:creationId xmlns:a16="http://schemas.microsoft.com/office/drawing/2014/main" id="{80EC209A-6B95-9229-65FD-6CC6DC550B5A}"/>
              </a:ext>
            </a:extLst>
          </p:cNvPr>
          <p:cNvSpPr txBox="1"/>
          <p:nvPr/>
        </p:nvSpPr>
        <p:spPr>
          <a:xfrm>
            <a:off x="7049830" y="71578"/>
            <a:ext cx="7580570" cy="424732"/>
          </a:xfrm>
          <a:prstGeom prst="rect">
            <a:avLst/>
          </a:prstGeom>
          <a:noFill/>
        </p:spPr>
        <p:txBody>
          <a:bodyPr wrap="square" rtlCol="0">
            <a:spAutoFit/>
          </a:bodyPr>
          <a:lstStyle/>
          <a:p>
            <a:r>
              <a:rPr lang="en-US" dirty="0"/>
              <a:t>CAPABILITY LEADS:  Kalyn </a:t>
            </a:r>
            <a:r>
              <a:rPr lang="en-US" dirty="0" err="1"/>
              <a:t>Dorheim</a:t>
            </a:r>
            <a:r>
              <a:rPr lang="en-US" dirty="0"/>
              <a:t> &amp; Ben Bond-</a:t>
            </a:r>
            <a:r>
              <a:rPr lang="en-US" dirty="0" err="1"/>
              <a:t>Lamberty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p:nvPr/>
        </p:nvSpPr>
        <p:spPr>
          <a:xfrm>
            <a:off x="10669000" y="2515362"/>
            <a:ext cx="3656640" cy="1116000"/>
          </a:xfrm>
          <a:prstGeom prst="roundRect">
            <a:avLst>
              <a:gd name="adj" fmla="val 50000"/>
            </a:avLst>
          </a:prstGeom>
          <a:noFill/>
          <a:ln w="19050" cap="flat" cmpd="sng">
            <a:solidFill>
              <a:srgbClr val="31B8CA"/>
            </a:solidFill>
            <a:prstDash val="dashDot"/>
            <a:round/>
            <a:headEnd type="none" w="sm" len="sm"/>
            <a:tailEnd type="none" w="sm" len="sm"/>
          </a:ln>
        </p:spPr>
        <p:txBody>
          <a:bodyPr spcFirstLastPara="1" wrap="square" lIns="146280" tIns="146280" rIns="146280" bIns="146280" anchor="ctr" anchorCtr="0">
            <a:noAutofit/>
          </a:bodyPr>
          <a:lstStyle/>
          <a:p>
            <a:endParaRPr sz="3456"/>
          </a:p>
        </p:txBody>
      </p:sp>
      <p:sp>
        <p:nvSpPr>
          <p:cNvPr id="202" name="Google Shape;202;p26"/>
          <p:cNvSpPr txBox="1">
            <a:spLocks noGrp="1"/>
          </p:cNvSpPr>
          <p:nvPr>
            <p:ph type="sldNum" idx="12"/>
          </p:nvPr>
        </p:nvSpPr>
        <p:spPr>
          <a:xfrm>
            <a:off x="13994296" y="7772400"/>
            <a:ext cx="453120" cy="457440"/>
          </a:xfrm>
          <a:prstGeom prst="rect">
            <a:avLst/>
          </a:prstGeom>
          <a:noFill/>
          <a:ln>
            <a:noFill/>
          </a:ln>
        </p:spPr>
        <p:txBody>
          <a:bodyPr spcFirstLastPara="1" wrap="square" lIns="0" tIns="0" rIns="0" bIns="0" anchor="ctr" anchorCtr="0">
            <a:noAutofit/>
          </a:bodyPr>
          <a:lstStyle/>
          <a:p>
            <a:fld id="{00000000-1234-1234-1234-123412341234}" type="slidenum">
              <a:rPr lang="en"/>
              <a:pPr/>
              <a:t>27</a:t>
            </a:fld>
            <a:endParaRPr/>
          </a:p>
        </p:txBody>
      </p:sp>
      <p:sp>
        <p:nvSpPr>
          <p:cNvPr id="203" name="Google Shape;203;p26"/>
          <p:cNvSpPr/>
          <p:nvPr/>
        </p:nvSpPr>
        <p:spPr>
          <a:xfrm>
            <a:off x="2665080" y="2284520"/>
            <a:ext cx="6432480" cy="4800000"/>
          </a:xfrm>
          <a:prstGeom prst="roundRect">
            <a:avLst>
              <a:gd name="adj" fmla="val 4330"/>
            </a:avLst>
          </a:prstGeom>
          <a:solidFill>
            <a:srgbClr val="000000"/>
          </a:solidFill>
          <a:ln>
            <a:noFill/>
          </a:ln>
        </p:spPr>
        <p:txBody>
          <a:bodyPr spcFirstLastPara="1" wrap="square" lIns="146280" tIns="146280" rIns="146280" bIns="146280" anchor="ctr" anchorCtr="0">
            <a:noAutofit/>
          </a:bodyPr>
          <a:lstStyle/>
          <a:p>
            <a:endParaRPr sz="3456"/>
          </a:p>
        </p:txBody>
      </p:sp>
      <p:pic>
        <p:nvPicPr>
          <p:cNvPr id="204" name="Google Shape;204;p26"/>
          <p:cNvPicPr preferRelativeResize="0"/>
          <p:nvPr/>
        </p:nvPicPr>
        <p:blipFill>
          <a:blip r:embed="rId3">
            <a:alphaModFix/>
          </a:blip>
          <a:stretch>
            <a:fillRect/>
          </a:stretch>
        </p:blipFill>
        <p:spPr>
          <a:xfrm>
            <a:off x="2816494" y="2634770"/>
            <a:ext cx="6129661" cy="4255862"/>
          </a:xfrm>
          <a:prstGeom prst="rect">
            <a:avLst/>
          </a:prstGeom>
          <a:noFill/>
          <a:ln>
            <a:noFill/>
          </a:ln>
        </p:spPr>
      </p:pic>
      <p:sp>
        <p:nvSpPr>
          <p:cNvPr id="205" name="Google Shape;205;p26"/>
          <p:cNvSpPr/>
          <p:nvPr/>
        </p:nvSpPr>
        <p:spPr>
          <a:xfrm>
            <a:off x="2385760" y="7145280"/>
            <a:ext cx="6991200" cy="352320"/>
          </a:xfrm>
          <a:prstGeom prst="flowChartAlternateProcess">
            <a:avLst/>
          </a:prstGeom>
          <a:solidFill>
            <a:srgbClr val="000000"/>
          </a:solidFill>
          <a:ln>
            <a:noFill/>
          </a:ln>
        </p:spPr>
        <p:txBody>
          <a:bodyPr spcFirstLastPara="1" wrap="square" lIns="146280" tIns="146280" rIns="146280" bIns="146280" anchor="ctr" anchorCtr="0">
            <a:noAutofit/>
          </a:bodyPr>
          <a:lstStyle/>
          <a:p>
            <a:endParaRPr sz="3456"/>
          </a:p>
        </p:txBody>
      </p:sp>
      <p:sp>
        <p:nvSpPr>
          <p:cNvPr id="206" name="Google Shape;206;p26"/>
          <p:cNvSpPr/>
          <p:nvPr/>
        </p:nvSpPr>
        <p:spPr>
          <a:xfrm>
            <a:off x="5279960" y="7084520"/>
            <a:ext cx="1202880" cy="194880"/>
          </a:xfrm>
          <a:prstGeom prst="roundRect">
            <a:avLst>
              <a:gd name="adj" fmla="val 16667"/>
            </a:avLst>
          </a:prstGeom>
          <a:solidFill>
            <a:schemeClr val="lt1"/>
          </a:solidFill>
          <a:ln>
            <a:noFill/>
          </a:ln>
        </p:spPr>
        <p:txBody>
          <a:bodyPr spcFirstLastPara="1" wrap="square" lIns="146280" tIns="146280" rIns="146280" bIns="146280" anchor="ctr" anchorCtr="0">
            <a:noAutofit/>
          </a:bodyPr>
          <a:lstStyle/>
          <a:p>
            <a:endParaRPr sz="3456"/>
          </a:p>
        </p:txBody>
      </p:sp>
      <p:sp>
        <p:nvSpPr>
          <p:cNvPr id="207" name="Google Shape;207;p26"/>
          <p:cNvSpPr/>
          <p:nvPr/>
        </p:nvSpPr>
        <p:spPr>
          <a:xfrm>
            <a:off x="10805909" y="2652955"/>
            <a:ext cx="3383040" cy="852960"/>
          </a:xfrm>
          <a:prstGeom prst="roundRect">
            <a:avLst>
              <a:gd name="adj" fmla="val 50000"/>
            </a:avLst>
          </a:prstGeom>
          <a:solidFill>
            <a:srgbClr val="31B8CA"/>
          </a:solidFill>
          <a:ln>
            <a:noFill/>
          </a:ln>
        </p:spPr>
        <p:txBody>
          <a:bodyPr spcFirstLastPara="1" wrap="square" lIns="146280" tIns="146280" rIns="146280" bIns="146280" anchor="ctr" anchorCtr="0">
            <a:noAutofit/>
          </a:bodyPr>
          <a:lstStyle/>
          <a:p>
            <a:endParaRPr sz="3456"/>
          </a:p>
        </p:txBody>
      </p:sp>
      <p:sp>
        <p:nvSpPr>
          <p:cNvPr id="208" name="Google Shape;208;p26"/>
          <p:cNvSpPr txBox="1"/>
          <p:nvPr/>
        </p:nvSpPr>
        <p:spPr>
          <a:xfrm>
            <a:off x="11090560" y="2652960"/>
            <a:ext cx="2813760" cy="852960"/>
          </a:xfrm>
          <a:prstGeom prst="rect">
            <a:avLst/>
          </a:prstGeom>
          <a:noFill/>
          <a:ln>
            <a:noFill/>
          </a:ln>
        </p:spPr>
        <p:txBody>
          <a:bodyPr spcFirstLastPara="1" wrap="square" lIns="146280" tIns="73120" rIns="146280" bIns="73120" anchor="t" anchorCtr="0">
            <a:noAutofit/>
          </a:bodyPr>
          <a:lstStyle/>
          <a:p>
            <a:pPr algn="ctr">
              <a:lnSpc>
                <a:spcPct val="90000"/>
              </a:lnSpc>
            </a:pPr>
            <a:r>
              <a:rPr lang="en" sz="2560">
                <a:solidFill>
                  <a:schemeClr val="lt1"/>
                </a:solidFill>
              </a:rPr>
              <a:t>Hector runs in real time</a:t>
            </a:r>
            <a:endParaRPr sz="2560">
              <a:solidFill>
                <a:schemeClr val="lt1"/>
              </a:solidFill>
            </a:endParaRPr>
          </a:p>
        </p:txBody>
      </p:sp>
      <p:sp>
        <p:nvSpPr>
          <p:cNvPr id="209" name="Google Shape;209;p26"/>
          <p:cNvSpPr txBox="1">
            <a:spLocks noGrp="1"/>
          </p:cNvSpPr>
          <p:nvPr>
            <p:ph type="title"/>
          </p:nvPr>
        </p:nvSpPr>
        <p:spPr>
          <a:xfrm>
            <a:off x="4124880" y="647920"/>
            <a:ext cx="10044960" cy="950880"/>
          </a:xfrm>
          <a:prstGeom prst="rect">
            <a:avLst/>
          </a:prstGeom>
          <a:noFill/>
          <a:ln>
            <a:noFill/>
          </a:ln>
        </p:spPr>
        <p:txBody>
          <a:bodyPr spcFirstLastPara="1" wrap="square" lIns="0" tIns="45720" rIns="91440" bIns="45720" anchor="b" anchorCtr="0">
            <a:noAutofit/>
          </a:bodyPr>
          <a:lstStyle/>
          <a:p>
            <a:r>
              <a:rPr lang="en"/>
              <a:t>Welcome to HectorUI, the interactive version of Hector</a:t>
            </a:r>
            <a:endParaRPr/>
          </a:p>
        </p:txBody>
      </p:sp>
      <p:cxnSp>
        <p:nvCxnSpPr>
          <p:cNvPr id="210" name="Google Shape;210;p26"/>
          <p:cNvCxnSpPr>
            <a:stCxn id="201" idx="1"/>
          </p:cNvCxnSpPr>
          <p:nvPr/>
        </p:nvCxnSpPr>
        <p:spPr>
          <a:xfrm flipH="1">
            <a:off x="9903400" y="3073362"/>
            <a:ext cx="765600" cy="960"/>
          </a:xfrm>
          <a:prstGeom prst="straightConnector1">
            <a:avLst/>
          </a:prstGeom>
          <a:noFill/>
          <a:ln w="28575" cap="flat" cmpd="sng">
            <a:solidFill>
              <a:srgbClr val="31B8CA"/>
            </a:solidFill>
            <a:prstDash val="solid"/>
            <a:round/>
            <a:headEnd type="none" w="med" len="med"/>
            <a:tailEnd type="none" w="med" len="med"/>
          </a:ln>
        </p:spPr>
      </p:cxnSp>
      <p:cxnSp>
        <p:nvCxnSpPr>
          <p:cNvPr id="211" name="Google Shape;211;p26"/>
          <p:cNvCxnSpPr/>
          <p:nvPr/>
        </p:nvCxnSpPr>
        <p:spPr>
          <a:xfrm flipH="1">
            <a:off x="9097560" y="3073360"/>
            <a:ext cx="814080" cy="461760"/>
          </a:xfrm>
          <a:prstGeom prst="straightConnector1">
            <a:avLst/>
          </a:prstGeom>
          <a:noFill/>
          <a:ln w="28575" cap="flat" cmpd="sng">
            <a:solidFill>
              <a:srgbClr val="31B8CA"/>
            </a:solidFill>
            <a:prstDash val="solid"/>
            <a:round/>
            <a:headEnd type="none" w="med" len="med"/>
            <a:tailEnd type="none" w="med" len="med"/>
          </a:ln>
        </p:spPr>
      </p:cxnSp>
      <p:sp>
        <p:nvSpPr>
          <p:cNvPr id="212" name="Google Shape;212;p26"/>
          <p:cNvSpPr/>
          <p:nvPr/>
        </p:nvSpPr>
        <p:spPr>
          <a:xfrm>
            <a:off x="9044160" y="3436480"/>
            <a:ext cx="206400" cy="194880"/>
          </a:xfrm>
          <a:prstGeom prst="ellipse">
            <a:avLst/>
          </a:prstGeom>
          <a:solidFill>
            <a:srgbClr val="31B8CA"/>
          </a:solidFill>
          <a:ln>
            <a:noFill/>
          </a:ln>
        </p:spPr>
        <p:txBody>
          <a:bodyPr spcFirstLastPara="1" wrap="square" lIns="146280" tIns="146280" rIns="146280" bIns="146280" anchor="ctr" anchorCtr="0">
            <a:noAutofit/>
          </a:bodyPr>
          <a:lstStyle/>
          <a:p>
            <a:endParaRPr sz="3456"/>
          </a:p>
        </p:txBody>
      </p:sp>
      <p:sp>
        <p:nvSpPr>
          <p:cNvPr id="3" name="TextBox 2">
            <a:extLst>
              <a:ext uri="{FF2B5EF4-FFF2-40B4-BE49-F238E27FC236}">
                <a16:creationId xmlns:a16="http://schemas.microsoft.com/office/drawing/2014/main" id="{D716CDA0-57F7-2522-32CF-D840681A4772}"/>
              </a:ext>
            </a:extLst>
          </p:cNvPr>
          <p:cNvSpPr txBox="1"/>
          <p:nvPr/>
        </p:nvSpPr>
        <p:spPr>
          <a:xfrm>
            <a:off x="5307934" y="7679472"/>
            <a:ext cx="5497975" cy="461665"/>
          </a:xfrm>
          <a:prstGeom prst="rect">
            <a:avLst/>
          </a:prstGeom>
          <a:noFill/>
        </p:spPr>
        <p:txBody>
          <a:bodyPr wrap="square">
            <a:spAutoFit/>
          </a:bodyPr>
          <a:lstStyle/>
          <a:p>
            <a:pPr marL="0" lvl="0" indent="0" algn="ctr" rtl="0">
              <a:spcBef>
                <a:spcPts val="800"/>
              </a:spcBef>
              <a:spcAft>
                <a:spcPts val="0"/>
              </a:spcAft>
              <a:buNone/>
            </a:pPr>
            <a:r>
              <a:rPr lang="en-US" sz="2400" u="sng" dirty="0">
                <a:solidFill>
                  <a:schemeClr val="accent2"/>
                </a:solidFill>
                <a:hlinkClick r:id="rId4">
                  <a:extLst>
                    <a:ext uri="{A12FA001-AC4F-418D-AE19-62706E023703}">
                      <ahyp:hlinkClr xmlns:ahyp="http://schemas.microsoft.com/office/drawing/2018/hyperlinkcolor" val="tx"/>
                    </a:ext>
                  </a:extLst>
                </a:hlinkClick>
              </a:rPr>
              <a:t>https://jgcri.shinyapps.io/HectorUI/</a:t>
            </a:r>
            <a:endParaRPr lang="en-US" sz="2400" dirty="0">
              <a:solidFill>
                <a:schemeClr val="accent2"/>
              </a:solidFill>
            </a:endParaRPr>
          </a:p>
        </p:txBody>
      </p:sp>
      <p:sp>
        <p:nvSpPr>
          <p:cNvPr id="4" name="TextBox 3">
            <a:extLst>
              <a:ext uri="{FF2B5EF4-FFF2-40B4-BE49-F238E27FC236}">
                <a16:creationId xmlns:a16="http://schemas.microsoft.com/office/drawing/2014/main" id="{400499A2-3D56-9019-08B2-735C5BBC3343}"/>
              </a:ext>
            </a:extLst>
          </p:cNvPr>
          <p:cNvSpPr txBox="1"/>
          <p:nvPr/>
        </p:nvSpPr>
        <p:spPr>
          <a:xfrm>
            <a:off x="9118891" y="49628"/>
            <a:ext cx="5511509" cy="424732"/>
          </a:xfrm>
          <a:prstGeom prst="rect">
            <a:avLst/>
          </a:prstGeom>
          <a:noFill/>
        </p:spPr>
        <p:txBody>
          <a:bodyPr wrap="none" rtlCol="0">
            <a:spAutoFit/>
          </a:bodyPr>
          <a:lstStyle/>
          <a:p>
            <a:r>
              <a:rPr lang="en-US" dirty="0"/>
              <a:t>CAPABILITY LEAD:  Stephanie Pennington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C5DA57-D047-E1EB-BA72-E3DF3122DF35}"/>
              </a:ext>
            </a:extLst>
          </p:cNvPr>
          <p:cNvSpPr>
            <a:spLocks noGrp="1"/>
          </p:cNvSpPr>
          <p:nvPr>
            <p:ph type="sldNum" sz="quarter" idx="12"/>
          </p:nvPr>
        </p:nvSpPr>
        <p:spPr/>
        <p:txBody>
          <a:bodyPr/>
          <a:lstStyle/>
          <a:p>
            <a:fld id="{FE7A4BB3-E848-5A44-82DF-322201952CD8}" type="slidenum">
              <a:rPr lang="en-US" smtClean="0"/>
              <a:pPr/>
              <a:t>28</a:t>
            </a:fld>
            <a:endParaRPr lang="en-US" dirty="0"/>
          </a:p>
        </p:txBody>
      </p:sp>
      <p:pic>
        <p:nvPicPr>
          <p:cNvPr id="10" name="Picture 9">
            <a:extLst>
              <a:ext uri="{FF2B5EF4-FFF2-40B4-BE49-F238E27FC236}">
                <a16:creationId xmlns:a16="http://schemas.microsoft.com/office/drawing/2014/main" id="{952129D4-8974-3ED8-A530-EEE5F4249858}"/>
              </a:ext>
            </a:extLst>
          </p:cNvPr>
          <p:cNvPicPr>
            <a:picLocks noChangeAspect="1"/>
          </p:cNvPicPr>
          <p:nvPr/>
        </p:nvPicPr>
        <p:blipFill>
          <a:blip r:embed="rId2"/>
          <a:stretch>
            <a:fillRect/>
          </a:stretch>
        </p:blipFill>
        <p:spPr>
          <a:xfrm>
            <a:off x="7025833" y="1172698"/>
            <a:ext cx="5878509" cy="6860534"/>
          </a:xfrm>
          <a:prstGeom prst="rect">
            <a:avLst/>
          </a:prstGeom>
        </p:spPr>
      </p:pic>
      <p:sp>
        <p:nvSpPr>
          <p:cNvPr id="3" name="TextBox 2">
            <a:extLst>
              <a:ext uri="{FF2B5EF4-FFF2-40B4-BE49-F238E27FC236}">
                <a16:creationId xmlns:a16="http://schemas.microsoft.com/office/drawing/2014/main" id="{A408741A-92E4-B071-247F-FEE691C96E54}"/>
              </a:ext>
            </a:extLst>
          </p:cNvPr>
          <p:cNvSpPr txBox="1"/>
          <p:nvPr/>
        </p:nvSpPr>
        <p:spPr>
          <a:xfrm>
            <a:off x="4043236" y="340162"/>
            <a:ext cx="10404283" cy="600164"/>
          </a:xfrm>
          <a:prstGeom prst="rect">
            <a:avLst/>
          </a:prstGeom>
          <a:noFill/>
        </p:spPr>
        <p:txBody>
          <a:bodyPr wrap="square" rtlCol="0">
            <a:spAutoFit/>
          </a:bodyPr>
          <a:lstStyle/>
          <a:p>
            <a:r>
              <a:rPr lang="en-US" sz="3300" b="1" dirty="0">
                <a:solidFill>
                  <a:srgbClr val="31B8CA"/>
                </a:solidFill>
              </a:rPr>
              <a:t>STITCHES:  comprehensive ESM output emulator</a:t>
            </a:r>
          </a:p>
        </p:txBody>
      </p:sp>
      <p:sp>
        <p:nvSpPr>
          <p:cNvPr id="4" name="TextBox 3">
            <a:extLst>
              <a:ext uri="{FF2B5EF4-FFF2-40B4-BE49-F238E27FC236}">
                <a16:creationId xmlns:a16="http://schemas.microsoft.com/office/drawing/2014/main" id="{C53E25BB-FEF6-EED5-E189-A5B57D1979D5}"/>
              </a:ext>
            </a:extLst>
          </p:cNvPr>
          <p:cNvSpPr txBox="1"/>
          <p:nvPr/>
        </p:nvSpPr>
        <p:spPr>
          <a:xfrm>
            <a:off x="1539433" y="1746818"/>
            <a:ext cx="5092862" cy="5853910"/>
          </a:xfrm>
          <a:prstGeom prst="rect">
            <a:avLst/>
          </a:prstGeom>
          <a:noFill/>
        </p:spPr>
        <p:txBody>
          <a:bodyPr wrap="square" rtlCol="0">
            <a:spAutoFit/>
          </a:bodyPr>
          <a:lstStyle/>
          <a:p>
            <a:endParaRPr lang="en-US" dirty="0"/>
          </a:p>
          <a:p>
            <a:r>
              <a:rPr lang="en-US" b="1" dirty="0"/>
              <a:t>STITCHES is a comprehensive emulator of Earth System Model output for impact analyses</a:t>
            </a:r>
          </a:p>
          <a:p>
            <a:endParaRPr lang="en-US" dirty="0"/>
          </a:p>
          <a:p>
            <a:r>
              <a:rPr lang="en-US" sz="2400" b="1" dirty="0">
                <a:solidFill>
                  <a:srgbClr val="31B8CA"/>
                </a:solidFill>
              </a:rPr>
              <a:t>STITCHES uses a top-down approach:</a:t>
            </a:r>
          </a:p>
          <a:p>
            <a:endParaRPr lang="en-US" sz="2400" b="1" dirty="0">
              <a:solidFill>
                <a:srgbClr val="31B8CA"/>
              </a:solidFill>
            </a:endParaRPr>
          </a:p>
          <a:p>
            <a:r>
              <a:rPr lang="en-US" dirty="0"/>
              <a:t>We take existing output and we </a:t>
            </a:r>
            <a:r>
              <a:rPr lang="en-US" i="1" dirty="0"/>
              <a:t>intelligently</a:t>
            </a:r>
            <a:r>
              <a:rPr lang="en-US" dirty="0"/>
              <a:t> recombine pieces of it into new instances by </a:t>
            </a:r>
            <a:r>
              <a:rPr lang="en-US" b="1" dirty="0"/>
              <a:t>stitching </a:t>
            </a:r>
            <a:r>
              <a:rPr lang="en-US" dirty="0"/>
              <a:t>them together on the basis of a target global average temperature (GSAT) trajectory</a:t>
            </a:r>
            <a:r>
              <a:rPr lang="en-US" dirty="0">
                <a:solidFill>
                  <a:srgbClr val="000000"/>
                </a:solidFill>
              </a:rPr>
              <a:t>. </a:t>
            </a:r>
            <a:r>
              <a:rPr lang="en-US" dirty="0"/>
              <a:t>Thus, the statistical characteristics of ESM output remain intact by construction along a new scenario. </a:t>
            </a:r>
          </a:p>
          <a:p>
            <a:endParaRPr lang="en-US" dirty="0"/>
          </a:p>
        </p:txBody>
      </p:sp>
      <p:sp>
        <p:nvSpPr>
          <p:cNvPr id="5" name="TextBox 4">
            <a:extLst>
              <a:ext uri="{FF2B5EF4-FFF2-40B4-BE49-F238E27FC236}">
                <a16:creationId xmlns:a16="http://schemas.microsoft.com/office/drawing/2014/main" id="{402F8D87-0209-3E89-53B4-609E8EB1E28C}"/>
              </a:ext>
            </a:extLst>
          </p:cNvPr>
          <p:cNvSpPr txBox="1"/>
          <p:nvPr/>
        </p:nvSpPr>
        <p:spPr>
          <a:xfrm>
            <a:off x="5914663" y="40080"/>
            <a:ext cx="8627046" cy="424732"/>
          </a:xfrm>
          <a:prstGeom prst="rect">
            <a:avLst/>
          </a:prstGeom>
          <a:noFill/>
        </p:spPr>
        <p:txBody>
          <a:bodyPr wrap="square" rtlCol="0">
            <a:spAutoFit/>
          </a:bodyPr>
          <a:lstStyle/>
          <a:p>
            <a:r>
              <a:rPr lang="en-US" dirty="0"/>
              <a:t>CAPABILITY LEADS: Claudia Tebaldi, Abigail Snyder, Kalyn </a:t>
            </a:r>
            <a:r>
              <a:rPr lang="en-US" dirty="0" err="1"/>
              <a:t>Dorheim</a:t>
            </a:r>
            <a:endParaRPr lang="en-US" dirty="0"/>
          </a:p>
        </p:txBody>
      </p:sp>
    </p:spTree>
    <p:extLst>
      <p:ext uri="{BB962C8B-B14F-4D97-AF65-F5344CB8AC3E}">
        <p14:creationId xmlns:p14="http://schemas.microsoft.com/office/powerpoint/2010/main" val="31567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BE0F3-60C4-4D75-B1FC-C0F4D46BCBD6}"/>
              </a:ext>
            </a:extLst>
          </p:cNvPr>
          <p:cNvSpPr>
            <a:spLocks noGrp="1"/>
          </p:cNvSpPr>
          <p:nvPr>
            <p:ph type="sldNum" sz="quarter" idx="12"/>
          </p:nvPr>
        </p:nvSpPr>
        <p:spPr/>
        <p:txBody>
          <a:bodyPr/>
          <a:lstStyle/>
          <a:p>
            <a:fld id="{FE7A4BB3-E848-5A44-82DF-322201952CD8}" type="slidenum">
              <a:rPr lang="en-US" smtClean="0"/>
              <a:pPr/>
              <a:t>29</a:t>
            </a:fld>
            <a:endParaRPr lang="en-US" dirty="0"/>
          </a:p>
        </p:txBody>
      </p:sp>
      <p:sp>
        <p:nvSpPr>
          <p:cNvPr id="4" name="Content Placeholder 3">
            <a:extLst>
              <a:ext uri="{FF2B5EF4-FFF2-40B4-BE49-F238E27FC236}">
                <a16:creationId xmlns:a16="http://schemas.microsoft.com/office/drawing/2014/main" id="{FF94A9F6-22A5-46A3-A672-8568DC09FCCB}"/>
              </a:ext>
            </a:extLst>
          </p:cNvPr>
          <p:cNvSpPr>
            <a:spLocks noGrp="1"/>
          </p:cNvSpPr>
          <p:nvPr>
            <p:ph sz="quarter" idx="21"/>
          </p:nvPr>
        </p:nvSpPr>
        <p:spPr>
          <a:xfrm>
            <a:off x="1394458" y="4373033"/>
            <a:ext cx="5350726" cy="3429000"/>
          </a:xfrm>
        </p:spPr>
        <p:txBody>
          <a:bodyPr/>
          <a:lstStyle/>
          <a:p>
            <a:r>
              <a:rPr lang="en-US" dirty="0"/>
              <a:t>Tethys is a spatiotemporal downscaling model for global water demand</a:t>
            </a:r>
          </a:p>
          <a:p>
            <a:r>
              <a:rPr lang="en-US" dirty="0"/>
              <a:t>It disaggregates GCAM water  withdrawals and consumption across 6 sectors</a:t>
            </a:r>
          </a:p>
        </p:txBody>
      </p:sp>
      <p:sp>
        <p:nvSpPr>
          <p:cNvPr id="5" name="Title 4">
            <a:extLst>
              <a:ext uri="{FF2B5EF4-FFF2-40B4-BE49-F238E27FC236}">
                <a16:creationId xmlns:a16="http://schemas.microsoft.com/office/drawing/2014/main" id="{3D76ADE9-B85B-471B-9A97-17044AC9D778}"/>
              </a:ext>
            </a:extLst>
          </p:cNvPr>
          <p:cNvSpPr>
            <a:spLocks noGrp="1"/>
          </p:cNvSpPr>
          <p:nvPr>
            <p:ph type="title"/>
          </p:nvPr>
        </p:nvSpPr>
        <p:spPr/>
        <p:txBody>
          <a:bodyPr/>
          <a:lstStyle/>
          <a:p>
            <a:r>
              <a:rPr lang="en-US" dirty="0"/>
              <a:t>What is Tethys?</a:t>
            </a:r>
          </a:p>
        </p:txBody>
      </p:sp>
      <p:pic>
        <p:nvPicPr>
          <p:cNvPr id="10" name="Picture 9" descr="Calendar&#10;&#10;Description automatically generated">
            <a:extLst>
              <a:ext uri="{FF2B5EF4-FFF2-40B4-BE49-F238E27FC236}">
                <a16:creationId xmlns:a16="http://schemas.microsoft.com/office/drawing/2014/main" id="{4E98F008-D459-4DAA-81D0-642B6E244FF3}"/>
              </a:ext>
            </a:extLst>
          </p:cNvPr>
          <p:cNvPicPr>
            <a:picLocks noChangeAspect="1"/>
          </p:cNvPicPr>
          <p:nvPr/>
        </p:nvPicPr>
        <p:blipFill rotWithShape="1">
          <a:blip r:embed="rId2"/>
          <a:srcRect r="50943"/>
          <a:stretch/>
        </p:blipFill>
        <p:spPr>
          <a:xfrm>
            <a:off x="7656833" y="978759"/>
            <a:ext cx="2728701" cy="6798339"/>
          </a:xfrm>
          <a:prstGeom prst="rect">
            <a:avLst/>
          </a:prstGeom>
        </p:spPr>
      </p:pic>
      <p:pic>
        <p:nvPicPr>
          <p:cNvPr id="11" name="Picture 10" descr="Calendar&#10;&#10;Description automatically generated">
            <a:extLst>
              <a:ext uri="{FF2B5EF4-FFF2-40B4-BE49-F238E27FC236}">
                <a16:creationId xmlns:a16="http://schemas.microsoft.com/office/drawing/2014/main" id="{ED0BDB5B-62D1-4473-85BE-86ED4CB1EE3D}"/>
              </a:ext>
            </a:extLst>
          </p:cNvPr>
          <p:cNvPicPr>
            <a:picLocks noChangeAspect="1"/>
          </p:cNvPicPr>
          <p:nvPr/>
        </p:nvPicPr>
        <p:blipFill rotWithShape="1">
          <a:blip r:embed="rId2"/>
          <a:srcRect l="52836"/>
          <a:stretch/>
        </p:blipFill>
        <p:spPr>
          <a:xfrm>
            <a:off x="11640173" y="978759"/>
            <a:ext cx="2623385" cy="6798339"/>
          </a:xfrm>
          <a:prstGeom prst="rect">
            <a:avLst/>
          </a:prstGeom>
        </p:spPr>
      </p:pic>
      <p:sp>
        <p:nvSpPr>
          <p:cNvPr id="12" name="Arrow: Right 11">
            <a:extLst>
              <a:ext uri="{FF2B5EF4-FFF2-40B4-BE49-F238E27FC236}">
                <a16:creationId xmlns:a16="http://schemas.microsoft.com/office/drawing/2014/main" id="{E7586F41-DA54-4039-85BF-C254491021AE}"/>
              </a:ext>
            </a:extLst>
          </p:cNvPr>
          <p:cNvSpPr/>
          <p:nvPr/>
        </p:nvSpPr>
        <p:spPr>
          <a:xfrm>
            <a:off x="10438297" y="3779256"/>
            <a:ext cx="1149112" cy="515679"/>
          </a:xfrm>
          <a:prstGeom prst="rightArrow">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CECF8C9-D15C-48F3-9B2A-4B6A54135838}"/>
              </a:ext>
            </a:extLst>
          </p:cNvPr>
          <p:cNvSpPr txBox="1"/>
          <p:nvPr/>
        </p:nvSpPr>
        <p:spPr>
          <a:xfrm>
            <a:off x="10445928" y="3425370"/>
            <a:ext cx="984308" cy="424732"/>
          </a:xfrm>
          <a:prstGeom prst="rect">
            <a:avLst/>
          </a:prstGeom>
          <a:noFill/>
        </p:spPr>
        <p:txBody>
          <a:bodyPr wrap="square" rtlCol="0">
            <a:spAutoFit/>
          </a:bodyPr>
          <a:lstStyle/>
          <a:p>
            <a:r>
              <a:rPr lang="en-US" dirty="0"/>
              <a:t>Tethys</a:t>
            </a:r>
          </a:p>
        </p:txBody>
      </p:sp>
      <p:sp>
        <p:nvSpPr>
          <p:cNvPr id="14" name="TextBox 13">
            <a:extLst>
              <a:ext uri="{FF2B5EF4-FFF2-40B4-BE49-F238E27FC236}">
                <a16:creationId xmlns:a16="http://schemas.microsoft.com/office/drawing/2014/main" id="{9B4F9FB1-C095-4EB7-99AB-B4DB078EAC71}"/>
              </a:ext>
            </a:extLst>
          </p:cNvPr>
          <p:cNvSpPr txBox="1"/>
          <p:nvPr/>
        </p:nvSpPr>
        <p:spPr>
          <a:xfrm>
            <a:off x="7978140" y="628650"/>
            <a:ext cx="2275751" cy="424732"/>
          </a:xfrm>
          <a:prstGeom prst="rect">
            <a:avLst/>
          </a:prstGeom>
          <a:noFill/>
        </p:spPr>
        <p:txBody>
          <a:bodyPr wrap="none" rtlCol="0">
            <a:spAutoFit/>
          </a:bodyPr>
          <a:lstStyle/>
          <a:p>
            <a:r>
              <a:rPr lang="en-US" dirty="0"/>
              <a:t>Regional, Annual</a:t>
            </a:r>
          </a:p>
        </p:txBody>
      </p:sp>
      <p:sp>
        <p:nvSpPr>
          <p:cNvPr id="15" name="TextBox 14">
            <a:extLst>
              <a:ext uri="{FF2B5EF4-FFF2-40B4-BE49-F238E27FC236}">
                <a16:creationId xmlns:a16="http://schemas.microsoft.com/office/drawing/2014/main" id="{934BC5A6-49CD-4795-89C0-3336C2948C38}"/>
              </a:ext>
            </a:extLst>
          </p:cNvPr>
          <p:cNvSpPr txBox="1"/>
          <p:nvPr/>
        </p:nvSpPr>
        <p:spPr>
          <a:xfrm>
            <a:off x="11806359" y="628650"/>
            <a:ext cx="2291012" cy="424732"/>
          </a:xfrm>
          <a:prstGeom prst="rect">
            <a:avLst/>
          </a:prstGeom>
          <a:noFill/>
        </p:spPr>
        <p:txBody>
          <a:bodyPr wrap="none" rtlCol="0">
            <a:spAutoFit/>
          </a:bodyPr>
          <a:lstStyle/>
          <a:p>
            <a:r>
              <a:rPr lang="en-US" dirty="0"/>
              <a:t>Gridded, Monthly</a:t>
            </a:r>
          </a:p>
        </p:txBody>
      </p:sp>
      <p:sp>
        <p:nvSpPr>
          <p:cNvPr id="3" name="TextBox 2">
            <a:extLst>
              <a:ext uri="{FF2B5EF4-FFF2-40B4-BE49-F238E27FC236}">
                <a16:creationId xmlns:a16="http://schemas.microsoft.com/office/drawing/2014/main" id="{60335849-85AA-834F-6AF5-B82E9C156F99}"/>
              </a:ext>
            </a:extLst>
          </p:cNvPr>
          <p:cNvSpPr txBox="1"/>
          <p:nvPr/>
        </p:nvSpPr>
        <p:spPr>
          <a:xfrm>
            <a:off x="9763310" y="101525"/>
            <a:ext cx="4753096" cy="424732"/>
          </a:xfrm>
          <a:prstGeom prst="rect">
            <a:avLst/>
          </a:prstGeom>
          <a:noFill/>
        </p:spPr>
        <p:txBody>
          <a:bodyPr wrap="none" rtlCol="0">
            <a:spAutoFit/>
          </a:bodyPr>
          <a:lstStyle/>
          <a:p>
            <a:r>
              <a:rPr lang="en-US" dirty="0"/>
              <a:t>CAPABILITY LEAD: Isaac Thompson</a:t>
            </a:r>
          </a:p>
        </p:txBody>
      </p:sp>
    </p:spTree>
    <p:extLst>
      <p:ext uri="{BB962C8B-B14F-4D97-AF65-F5344CB8AC3E}">
        <p14:creationId xmlns:p14="http://schemas.microsoft.com/office/powerpoint/2010/main" val="352607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7CAC66-742B-DC48-A47B-4953D942CE06}"/>
              </a:ext>
            </a:extLst>
          </p:cNvPr>
          <p:cNvSpPr>
            <a:spLocks noGrp="1"/>
          </p:cNvSpPr>
          <p:nvPr>
            <p:ph type="sldNum" sz="quarter" idx="12"/>
          </p:nvPr>
        </p:nvSpPr>
        <p:spPr>
          <a:xfrm>
            <a:off x="13994296" y="7772400"/>
            <a:ext cx="453223" cy="457200"/>
          </a:xfrm>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D251CAB5-5BAE-0140-8A0F-DAA520830BF8}"/>
              </a:ext>
            </a:extLst>
          </p:cNvPr>
          <p:cNvSpPr>
            <a:spLocks noGrp="1"/>
          </p:cNvSpPr>
          <p:nvPr>
            <p:ph type="title"/>
          </p:nvPr>
        </p:nvSpPr>
        <p:spPr>
          <a:xfrm>
            <a:off x="4399004" y="270934"/>
            <a:ext cx="9774195" cy="915315"/>
          </a:xfrm>
        </p:spPr>
        <p:txBody>
          <a:bodyPr/>
          <a:lstStyle/>
          <a:p>
            <a:r>
              <a:rPr lang="en-US" sz="3400" dirty="0"/>
              <a:t>Enabling and Foundational Capabilities (EFC)</a:t>
            </a:r>
          </a:p>
        </p:txBody>
      </p:sp>
      <p:sp>
        <p:nvSpPr>
          <p:cNvPr id="4" name="Content Placeholder 3">
            <a:extLst>
              <a:ext uri="{FF2B5EF4-FFF2-40B4-BE49-F238E27FC236}">
                <a16:creationId xmlns:a16="http://schemas.microsoft.com/office/drawing/2014/main" id="{95D0703D-6443-7348-BC98-A79DF7F2D7A8}"/>
              </a:ext>
            </a:extLst>
          </p:cNvPr>
          <p:cNvSpPr txBox="1">
            <a:spLocks/>
          </p:cNvSpPr>
          <p:nvPr/>
        </p:nvSpPr>
        <p:spPr>
          <a:xfrm>
            <a:off x="1371599" y="1668162"/>
            <a:ext cx="12801600" cy="6332838"/>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800" b="1" dirty="0">
                <a:latin typeface="Helvetica" pitchFamily="2" charset="0"/>
              </a:rPr>
              <a:t>EFC goal:  </a:t>
            </a:r>
            <a:r>
              <a:rPr lang="en-US" sz="2800" dirty="0">
                <a:latin typeface="Helvetica" pitchFamily="2" charset="0"/>
              </a:rPr>
              <a:t>Accelerate scientific discovery and dissemination by being an active participant in experimental design to drive timely technology development that addresses our science objectives in an interconnected way</a:t>
            </a:r>
          </a:p>
          <a:p>
            <a:endParaRPr lang="en-US" sz="400" dirty="0">
              <a:latin typeface="Helvetica" pitchFamily="2" charset="0"/>
            </a:endParaRPr>
          </a:p>
          <a:p>
            <a:r>
              <a:rPr lang="en-US" sz="2800" dirty="0">
                <a:latin typeface="Helvetica" pitchFamily="2" charset="0"/>
              </a:rPr>
              <a:t>EFC communicates the interconnectivity of GCIMS modeling software and how our products can be utilized by others</a:t>
            </a:r>
          </a:p>
          <a:p>
            <a:endParaRPr lang="en-US" sz="800" dirty="0">
              <a:latin typeface="Helvetica" pitchFamily="2" charset="0"/>
            </a:endParaRPr>
          </a:p>
          <a:p>
            <a:pPr marL="548640" lvl="1" indent="0">
              <a:buNone/>
            </a:pPr>
            <a:endParaRPr lang="en-US" sz="800" dirty="0">
              <a:latin typeface="Helvetica" pitchFamily="2" charset="0"/>
            </a:endParaRPr>
          </a:p>
        </p:txBody>
      </p:sp>
    </p:spTree>
    <p:extLst>
      <p:ext uri="{BB962C8B-B14F-4D97-AF65-F5344CB8AC3E}">
        <p14:creationId xmlns:p14="http://schemas.microsoft.com/office/powerpoint/2010/main" val="107793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BE0F3-60C4-4D75-B1FC-C0F4D46BCBD6}"/>
              </a:ext>
            </a:extLst>
          </p:cNvPr>
          <p:cNvSpPr>
            <a:spLocks noGrp="1"/>
          </p:cNvSpPr>
          <p:nvPr>
            <p:ph type="sldNum" sz="quarter" idx="12"/>
          </p:nvPr>
        </p:nvSpPr>
        <p:spPr/>
        <p:txBody>
          <a:bodyPr/>
          <a:lstStyle/>
          <a:p>
            <a:fld id="{FE7A4BB3-E848-5A44-82DF-322201952CD8}" type="slidenum">
              <a:rPr lang="en-US" smtClean="0"/>
              <a:pPr/>
              <a:t>30</a:t>
            </a:fld>
            <a:endParaRPr lang="en-US" dirty="0"/>
          </a:p>
        </p:txBody>
      </p:sp>
      <p:sp>
        <p:nvSpPr>
          <p:cNvPr id="4" name="Content Placeholder 3">
            <a:extLst>
              <a:ext uri="{FF2B5EF4-FFF2-40B4-BE49-F238E27FC236}">
                <a16:creationId xmlns:a16="http://schemas.microsoft.com/office/drawing/2014/main" id="{FF94A9F6-22A5-46A3-A672-8568DC09FCCB}"/>
              </a:ext>
            </a:extLst>
          </p:cNvPr>
          <p:cNvSpPr>
            <a:spLocks noGrp="1"/>
          </p:cNvSpPr>
          <p:nvPr>
            <p:ph sz="quarter" idx="21"/>
          </p:nvPr>
        </p:nvSpPr>
        <p:spPr/>
        <p:txBody>
          <a:bodyPr/>
          <a:lstStyle/>
          <a:p>
            <a:r>
              <a:rPr lang="en-US" dirty="0"/>
              <a:t>Facilitate coupling with gridded hydrology models</a:t>
            </a:r>
          </a:p>
          <a:p>
            <a:r>
              <a:rPr lang="en-US" dirty="0"/>
              <a:t>Localized water demand projections are needed to understand water scarcity</a:t>
            </a:r>
          </a:p>
        </p:txBody>
      </p:sp>
      <p:sp>
        <p:nvSpPr>
          <p:cNvPr id="5" name="Title 4">
            <a:extLst>
              <a:ext uri="{FF2B5EF4-FFF2-40B4-BE49-F238E27FC236}">
                <a16:creationId xmlns:a16="http://schemas.microsoft.com/office/drawing/2014/main" id="{3D76ADE9-B85B-471B-9A97-17044AC9D778}"/>
              </a:ext>
            </a:extLst>
          </p:cNvPr>
          <p:cNvSpPr>
            <a:spLocks noGrp="1"/>
          </p:cNvSpPr>
          <p:nvPr>
            <p:ph type="title"/>
          </p:nvPr>
        </p:nvSpPr>
        <p:spPr/>
        <p:txBody>
          <a:bodyPr/>
          <a:lstStyle/>
          <a:p>
            <a:r>
              <a:rPr lang="en-US" dirty="0"/>
              <a:t>Tethys:</a:t>
            </a:r>
            <a:br>
              <a:rPr lang="en-US" dirty="0"/>
            </a:br>
            <a:r>
              <a:rPr lang="en-US" dirty="0"/>
              <a:t>Why Downscale?</a:t>
            </a:r>
          </a:p>
        </p:txBody>
      </p:sp>
      <p:pic>
        <p:nvPicPr>
          <p:cNvPr id="9" name="Content Placeholder 8">
            <a:extLst>
              <a:ext uri="{FF2B5EF4-FFF2-40B4-BE49-F238E27FC236}">
                <a16:creationId xmlns:a16="http://schemas.microsoft.com/office/drawing/2014/main" id="{72B26BA4-20CF-41CA-AEE9-BF898B5E3422}"/>
              </a:ext>
            </a:extLst>
          </p:cNvPr>
          <p:cNvPicPr>
            <a:picLocks noGrp="1" noChangeAspect="1"/>
          </p:cNvPicPr>
          <p:nvPr>
            <p:ph sz="quarter" idx="20"/>
          </p:nvPr>
        </p:nvPicPr>
        <p:blipFill>
          <a:blip r:embed="rId2"/>
          <a:stretch>
            <a:fillRect/>
          </a:stretch>
        </p:blipFill>
        <p:spPr>
          <a:xfrm>
            <a:off x="6430963" y="2133177"/>
            <a:ext cx="7772400" cy="3963245"/>
          </a:xfrm>
        </p:spPr>
      </p:pic>
      <p:sp>
        <p:nvSpPr>
          <p:cNvPr id="3" name="TextBox 2">
            <a:extLst>
              <a:ext uri="{FF2B5EF4-FFF2-40B4-BE49-F238E27FC236}">
                <a16:creationId xmlns:a16="http://schemas.microsoft.com/office/drawing/2014/main" id="{D6F49EA9-4BE8-0FCC-B194-0F7048B3C5E9}"/>
              </a:ext>
            </a:extLst>
          </p:cNvPr>
          <p:cNvSpPr txBox="1"/>
          <p:nvPr/>
        </p:nvSpPr>
        <p:spPr>
          <a:xfrm>
            <a:off x="9763310" y="101525"/>
            <a:ext cx="4753096" cy="424732"/>
          </a:xfrm>
          <a:prstGeom prst="rect">
            <a:avLst/>
          </a:prstGeom>
          <a:noFill/>
        </p:spPr>
        <p:txBody>
          <a:bodyPr wrap="none" rtlCol="0">
            <a:spAutoFit/>
          </a:bodyPr>
          <a:lstStyle/>
          <a:p>
            <a:r>
              <a:rPr lang="en-US" dirty="0"/>
              <a:t>CAPABILITY LEAD: Isaac Thompson</a:t>
            </a:r>
          </a:p>
        </p:txBody>
      </p:sp>
    </p:spTree>
    <p:extLst>
      <p:ext uri="{BB962C8B-B14F-4D97-AF65-F5344CB8AC3E}">
        <p14:creationId xmlns:p14="http://schemas.microsoft.com/office/powerpoint/2010/main" val="415424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BE0F3-60C4-4D75-B1FC-C0F4D46BCBD6}"/>
              </a:ext>
            </a:extLst>
          </p:cNvPr>
          <p:cNvSpPr>
            <a:spLocks noGrp="1"/>
          </p:cNvSpPr>
          <p:nvPr>
            <p:ph type="sldNum" sz="quarter" idx="12"/>
          </p:nvPr>
        </p:nvSpPr>
        <p:spPr/>
        <p:txBody>
          <a:bodyPr/>
          <a:lstStyle/>
          <a:p>
            <a:fld id="{FE7A4BB3-E848-5A44-82DF-322201952CD8}" type="slidenum">
              <a:rPr lang="en-US" smtClean="0"/>
              <a:pPr/>
              <a:t>31</a:t>
            </a:fld>
            <a:endParaRPr lang="en-US" dirty="0"/>
          </a:p>
        </p:txBody>
      </p:sp>
      <p:pic>
        <p:nvPicPr>
          <p:cNvPr id="7" name="Content Placeholder 6" descr="Map&#10;&#10;Description automatically generated">
            <a:extLst>
              <a:ext uri="{FF2B5EF4-FFF2-40B4-BE49-F238E27FC236}">
                <a16:creationId xmlns:a16="http://schemas.microsoft.com/office/drawing/2014/main" id="{B96D5559-A37C-404F-BC38-7024F0115CE8}"/>
              </a:ext>
            </a:extLst>
          </p:cNvPr>
          <p:cNvPicPr>
            <a:picLocks noGrp="1" noChangeAspect="1"/>
          </p:cNvPicPr>
          <p:nvPr>
            <p:ph sz="quarter" idx="20"/>
          </p:nvPr>
        </p:nvPicPr>
        <p:blipFill>
          <a:blip r:embed="rId2"/>
          <a:stretch>
            <a:fillRect/>
          </a:stretch>
        </p:blipFill>
        <p:spPr>
          <a:xfrm>
            <a:off x="5783580" y="1736074"/>
            <a:ext cx="8766810" cy="5394960"/>
          </a:xfrm>
        </p:spPr>
      </p:pic>
      <p:sp>
        <p:nvSpPr>
          <p:cNvPr id="4" name="Content Placeholder 3">
            <a:extLst>
              <a:ext uri="{FF2B5EF4-FFF2-40B4-BE49-F238E27FC236}">
                <a16:creationId xmlns:a16="http://schemas.microsoft.com/office/drawing/2014/main" id="{FF94A9F6-22A5-46A3-A672-8568DC09FCCB}"/>
              </a:ext>
            </a:extLst>
          </p:cNvPr>
          <p:cNvSpPr>
            <a:spLocks noGrp="1"/>
          </p:cNvSpPr>
          <p:nvPr>
            <p:ph sz="quarter" idx="21"/>
          </p:nvPr>
        </p:nvSpPr>
        <p:spPr/>
        <p:txBody>
          <a:bodyPr/>
          <a:lstStyle/>
          <a:p>
            <a:r>
              <a:rPr lang="en-US" dirty="0"/>
              <a:t>Demeter spatially disaggregates GCAM land-use and land-cover change to produce gridded maps</a:t>
            </a:r>
          </a:p>
          <a:p>
            <a:r>
              <a:rPr lang="en-US" dirty="0"/>
              <a:t>Tethys uses these outputs as proxies for irrigation of 13 crop types</a:t>
            </a:r>
          </a:p>
        </p:txBody>
      </p:sp>
      <p:sp>
        <p:nvSpPr>
          <p:cNvPr id="5" name="Title 4">
            <a:extLst>
              <a:ext uri="{FF2B5EF4-FFF2-40B4-BE49-F238E27FC236}">
                <a16:creationId xmlns:a16="http://schemas.microsoft.com/office/drawing/2014/main" id="{3D76ADE9-B85B-471B-9A97-17044AC9D778}"/>
              </a:ext>
            </a:extLst>
          </p:cNvPr>
          <p:cNvSpPr>
            <a:spLocks noGrp="1"/>
          </p:cNvSpPr>
          <p:nvPr>
            <p:ph type="title"/>
          </p:nvPr>
        </p:nvSpPr>
        <p:spPr/>
        <p:txBody>
          <a:bodyPr/>
          <a:lstStyle/>
          <a:p>
            <a:r>
              <a:rPr lang="en-US" dirty="0"/>
              <a:t>Coupling With Demeter</a:t>
            </a:r>
          </a:p>
        </p:txBody>
      </p:sp>
    </p:spTree>
    <p:extLst>
      <p:ext uri="{BB962C8B-B14F-4D97-AF65-F5344CB8AC3E}">
        <p14:creationId xmlns:p14="http://schemas.microsoft.com/office/powerpoint/2010/main" val="388368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1">
            <a:extLst>
              <a:ext uri="{FF2B5EF4-FFF2-40B4-BE49-F238E27FC236}">
                <a16:creationId xmlns:a16="http://schemas.microsoft.com/office/drawing/2014/main" id="{6DD470D3-854C-3002-8DB6-40BBC6A04933}"/>
              </a:ext>
            </a:extLst>
          </p:cNvPr>
          <p:cNvSpPr>
            <a:spLocks noGrp="1"/>
          </p:cNvSpPr>
          <p:nvPr>
            <p:ph type="sldNum" sz="quarter" idx="12"/>
          </p:nvPr>
        </p:nvSpPr>
        <p:spPr>
          <a:xfrm>
            <a:off x="13994296" y="7772400"/>
            <a:ext cx="453223" cy="457200"/>
          </a:xfrm>
        </p:spPr>
        <p:txBody>
          <a:bodyPr/>
          <a:lstStyle/>
          <a:p>
            <a:fld id="{FE7A4BB3-E848-5A44-82DF-322201952CD8}" type="slidenum">
              <a:rPr lang="en-US" smtClean="0"/>
              <a:pPr/>
              <a:t>32</a:t>
            </a:fld>
            <a:endParaRPr lang="en-US" dirty="0"/>
          </a:p>
        </p:txBody>
      </p:sp>
      <p:sp>
        <p:nvSpPr>
          <p:cNvPr id="30" name="Title 4">
            <a:extLst>
              <a:ext uri="{FF2B5EF4-FFF2-40B4-BE49-F238E27FC236}">
                <a16:creationId xmlns:a16="http://schemas.microsoft.com/office/drawing/2014/main" id="{BAD7C6EB-7AFB-D4F8-24A1-DD8172CE2E72}"/>
              </a:ext>
            </a:extLst>
          </p:cNvPr>
          <p:cNvSpPr>
            <a:spLocks noGrp="1"/>
          </p:cNvSpPr>
          <p:nvPr>
            <p:ph type="title"/>
          </p:nvPr>
        </p:nvSpPr>
        <p:spPr>
          <a:xfrm>
            <a:off x="1420780" y="2278700"/>
            <a:ext cx="4572001" cy="2631437"/>
          </a:xfrm>
        </p:spPr>
        <p:txBody>
          <a:bodyPr/>
          <a:lstStyle/>
          <a:p>
            <a:r>
              <a:rPr lang="en-US" dirty="0"/>
              <a:t>Demeter:  A Global Land Use and Land Cover Change Disaggregation Model</a:t>
            </a:r>
          </a:p>
        </p:txBody>
      </p:sp>
      <p:pic>
        <p:nvPicPr>
          <p:cNvPr id="31" name="Picture 30" descr="A picture containing text, map&#10;&#10;Description automatically generated">
            <a:extLst>
              <a:ext uri="{FF2B5EF4-FFF2-40B4-BE49-F238E27FC236}">
                <a16:creationId xmlns:a16="http://schemas.microsoft.com/office/drawing/2014/main" id="{06073B08-0157-CB21-927A-1E10D0A63AE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343892" y="1017885"/>
            <a:ext cx="3370218" cy="2551140"/>
          </a:xfrm>
          <a:prstGeom prst="rect">
            <a:avLst/>
          </a:prstGeom>
          <a:ln>
            <a:solidFill>
              <a:schemeClr val="tx1"/>
            </a:solidFill>
          </a:ln>
        </p:spPr>
      </p:pic>
      <p:pic>
        <p:nvPicPr>
          <p:cNvPr id="32" name="Picture 31" descr="A picture containing text, map&#10;&#10;Description automatically generated">
            <a:extLst>
              <a:ext uri="{FF2B5EF4-FFF2-40B4-BE49-F238E27FC236}">
                <a16:creationId xmlns:a16="http://schemas.microsoft.com/office/drawing/2014/main" id="{95BBD09D-B715-F466-33C2-C4BAD26E0B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9642" y="1017886"/>
            <a:ext cx="3384166" cy="2551140"/>
          </a:xfrm>
          <a:prstGeom prst="rect">
            <a:avLst/>
          </a:prstGeom>
          <a:ln>
            <a:solidFill>
              <a:schemeClr val="tx1"/>
            </a:solidFill>
          </a:ln>
        </p:spPr>
      </p:pic>
      <p:sp>
        <p:nvSpPr>
          <p:cNvPr id="33" name="Right Arrow 32">
            <a:extLst>
              <a:ext uri="{FF2B5EF4-FFF2-40B4-BE49-F238E27FC236}">
                <a16:creationId xmlns:a16="http://schemas.microsoft.com/office/drawing/2014/main" id="{0BA1601B-40F9-199F-3635-3913DBA6CD5A}"/>
              </a:ext>
            </a:extLst>
          </p:cNvPr>
          <p:cNvSpPr/>
          <p:nvPr/>
        </p:nvSpPr>
        <p:spPr>
          <a:xfrm>
            <a:off x="9729992" y="1859448"/>
            <a:ext cx="559305" cy="868013"/>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06ACA07-215A-A66B-415B-3CE72F8BA7C0}"/>
              </a:ext>
            </a:extLst>
          </p:cNvPr>
          <p:cNvSpPr/>
          <p:nvPr/>
        </p:nvSpPr>
        <p:spPr>
          <a:xfrm>
            <a:off x="12234948" y="3754202"/>
            <a:ext cx="701509" cy="168826"/>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34A0237A-00AE-15C6-691F-528A08A00D5A}"/>
              </a:ext>
            </a:extLst>
          </p:cNvPr>
          <p:cNvSpPr txBox="1"/>
          <p:nvPr/>
        </p:nvSpPr>
        <p:spPr>
          <a:xfrm>
            <a:off x="8596339" y="3950419"/>
            <a:ext cx="2826608" cy="369332"/>
          </a:xfrm>
          <a:prstGeom prst="rect">
            <a:avLst/>
          </a:prstGeom>
          <a:noFill/>
        </p:spPr>
        <p:txBody>
          <a:bodyPr wrap="none" rtlCol="0">
            <a:spAutoFit/>
          </a:bodyPr>
          <a:lstStyle/>
          <a:p>
            <a:pPr algn="ctr"/>
            <a:r>
              <a:rPr lang="en-US" sz="1800" dirty="0">
                <a:latin typeface="Helvetica" pitchFamily="2" charset="0"/>
              </a:rPr>
              <a:t>Fractional Land Allocation</a:t>
            </a:r>
          </a:p>
        </p:txBody>
      </p:sp>
      <p:sp>
        <p:nvSpPr>
          <p:cNvPr id="36" name="TextBox 35">
            <a:extLst>
              <a:ext uri="{FF2B5EF4-FFF2-40B4-BE49-F238E27FC236}">
                <a16:creationId xmlns:a16="http://schemas.microsoft.com/office/drawing/2014/main" id="{2579F4E7-F4EF-ED8B-02F4-CC9D30FD3FEC}"/>
              </a:ext>
            </a:extLst>
          </p:cNvPr>
          <p:cNvSpPr txBox="1"/>
          <p:nvPr/>
        </p:nvSpPr>
        <p:spPr>
          <a:xfrm>
            <a:off x="12333069" y="3955553"/>
            <a:ext cx="505268" cy="369332"/>
          </a:xfrm>
          <a:prstGeom prst="rect">
            <a:avLst/>
          </a:prstGeom>
          <a:noFill/>
        </p:spPr>
        <p:txBody>
          <a:bodyPr wrap="none" rtlCol="0">
            <a:spAutoFit/>
          </a:bodyPr>
          <a:lstStyle/>
          <a:p>
            <a:pPr algn="ctr"/>
            <a:r>
              <a:rPr lang="en-US" sz="1800" dirty="0">
                <a:latin typeface="Helvetica" pitchFamily="2" charset="0"/>
              </a:rPr>
              <a:t>NA</a:t>
            </a:r>
          </a:p>
        </p:txBody>
      </p:sp>
      <p:sp>
        <p:nvSpPr>
          <p:cNvPr id="37" name="TextBox 36">
            <a:extLst>
              <a:ext uri="{FF2B5EF4-FFF2-40B4-BE49-F238E27FC236}">
                <a16:creationId xmlns:a16="http://schemas.microsoft.com/office/drawing/2014/main" id="{90D25349-91CF-6D63-C3DA-B1E21170ED6F}"/>
              </a:ext>
            </a:extLst>
          </p:cNvPr>
          <p:cNvSpPr txBox="1"/>
          <p:nvPr/>
        </p:nvSpPr>
        <p:spPr>
          <a:xfrm>
            <a:off x="6374533" y="648553"/>
            <a:ext cx="3134384" cy="369332"/>
          </a:xfrm>
          <a:prstGeom prst="rect">
            <a:avLst/>
          </a:prstGeom>
          <a:noFill/>
        </p:spPr>
        <p:txBody>
          <a:bodyPr wrap="none" rtlCol="0">
            <a:spAutoFit/>
          </a:bodyPr>
          <a:lstStyle/>
          <a:p>
            <a:pPr algn="ctr"/>
            <a:r>
              <a:rPr lang="en-US" sz="1800" dirty="0">
                <a:latin typeface="Helvetica" pitchFamily="2" charset="0"/>
              </a:rPr>
              <a:t>GCAM Crop Land Allocation</a:t>
            </a:r>
          </a:p>
        </p:txBody>
      </p:sp>
      <p:sp>
        <p:nvSpPr>
          <p:cNvPr id="38" name="TextBox 37">
            <a:extLst>
              <a:ext uri="{FF2B5EF4-FFF2-40B4-BE49-F238E27FC236}">
                <a16:creationId xmlns:a16="http://schemas.microsoft.com/office/drawing/2014/main" id="{7FCAE2D2-A796-1808-D70F-BD11463C7EAE}"/>
              </a:ext>
            </a:extLst>
          </p:cNvPr>
          <p:cNvSpPr txBox="1"/>
          <p:nvPr/>
        </p:nvSpPr>
        <p:spPr>
          <a:xfrm>
            <a:off x="10673509" y="648553"/>
            <a:ext cx="2710999" cy="369332"/>
          </a:xfrm>
          <a:prstGeom prst="rect">
            <a:avLst/>
          </a:prstGeom>
          <a:noFill/>
        </p:spPr>
        <p:txBody>
          <a:bodyPr wrap="none" rtlCol="0">
            <a:spAutoFit/>
          </a:bodyPr>
          <a:lstStyle/>
          <a:p>
            <a:pPr algn="ctr"/>
            <a:r>
              <a:rPr lang="en-US" sz="1800" dirty="0">
                <a:latin typeface="Helvetica" pitchFamily="2" charset="0"/>
              </a:rPr>
              <a:t>Demeter Gridded Output</a:t>
            </a:r>
          </a:p>
        </p:txBody>
      </p:sp>
      <p:sp>
        <p:nvSpPr>
          <p:cNvPr id="39" name="Text Placeholder 32">
            <a:extLst>
              <a:ext uri="{FF2B5EF4-FFF2-40B4-BE49-F238E27FC236}">
                <a16:creationId xmlns:a16="http://schemas.microsoft.com/office/drawing/2014/main" id="{C35C2A2E-CF90-A7FD-049C-3E3348551539}"/>
              </a:ext>
            </a:extLst>
          </p:cNvPr>
          <p:cNvSpPr txBox="1">
            <a:spLocks/>
          </p:cNvSpPr>
          <p:nvPr/>
        </p:nvSpPr>
        <p:spPr>
          <a:xfrm>
            <a:off x="6249642" y="4598432"/>
            <a:ext cx="3509057" cy="2862322"/>
          </a:xfrm>
          <a:prstGeom prst="rect">
            <a:avLst/>
          </a:prstGeom>
        </p:spPr>
        <p:txBody>
          <a:bodyPr wrap="square">
            <a:spAutoFit/>
          </a:bodyPr>
          <a:lstStyle>
            <a:lvl1pPr marL="0">
              <a:defRPr sz="4000" b="0" i="1">
                <a:solidFill>
                  <a:schemeClr val="tx2"/>
                </a:solidFill>
                <a:latin typeface="Times" pitchFamily="2" charset="0"/>
                <a:ea typeface="+mn-ea"/>
                <a:cs typeface="Arial" panose="020B0604020202020204" pitchFamily="34" charset="0"/>
              </a:defRPr>
            </a:lvl1pPr>
            <a:lvl2pPr marL="998159">
              <a:defRPr>
                <a:latin typeface="+mn-lt"/>
                <a:ea typeface="+mn-ea"/>
                <a:cs typeface="+mn-cs"/>
              </a:defRPr>
            </a:lvl2pPr>
            <a:lvl3pPr marL="1996318">
              <a:defRPr>
                <a:latin typeface="+mn-lt"/>
                <a:ea typeface="+mn-ea"/>
                <a:cs typeface="+mn-cs"/>
              </a:defRPr>
            </a:lvl3pPr>
            <a:lvl4pPr marL="2994477">
              <a:defRPr>
                <a:latin typeface="+mn-lt"/>
                <a:ea typeface="+mn-ea"/>
                <a:cs typeface="+mn-cs"/>
              </a:defRPr>
            </a:lvl4pPr>
            <a:lvl5pPr marL="3992636">
              <a:defRPr>
                <a:latin typeface="+mn-lt"/>
                <a:ea typeface="+mn-ea"/>
                <a:cs typeface="+mn-cs"/>
              </a:defRPr>
            </a:lvl5pPr>
            <a:lvl6pPr marL="4990795">
              <a:defRPr>
                <a:latin typeface="+mn-lt"/>
                <a:ea typeface="+mn-ea"/>
                <a:cs typeface="+mn-cs"/>
              </a:defRPr>
            </a:lvl6pPr>
            <a:lvl7pPr marL="5988954">
              <a:defRPr>
                <a:latin typeface="+mn-lt"/>
                <a:ea typeface="+mn-ea"/>
                <a:cs typeface="+mn-cs"/>
              </a:defRPr>
            </a:lvl7pPr>
            <a:lvl8pPr marL="6987113">
              <a:defRPr>
                <a:latin typeface="+mn-lt"/>
                <a:ea typeface="+mn-ea"/>
                <a:cs typeface="+mn-cs"/>
              </a:defRPr>
            </a:lvl8pPr>
            <a:lvl9pPr marL="7985272">
              <a:defRPr>
                <a:latin typeface="+mn-lt"/>
                <a:ea typeface="+mn-ea"/>
                <a:cs typeface="+mn-cs"/>
              </a:defRPr>
            </a:lvl9pPr>
          </a:lstStyle>
          <a:p>
            <a:pPr defTabSz="914400"/>
            <a:r>
              <a:rPr lang="en-US" sz="1800" i="0" kern="0" dirty="0">
                <a:solidFill>
                  <a:schemeClr val="tx1"/>
                </a:solidFill>
                <a:latin typeface="Helvetica" pitchFamily="2" charset="0"/>
              </a:rPr>
              <a:t>(</a:t>
            </a:r>
            <a:r>
              <a:rPr lang="en-US" sz="1800" b="1" i="0" kern="0" dirty="0">
                <a:solidFill>
                  <a:schemeClr val="tx1"/>
                </a:solidFill>
                <a:latin typeface="Helvetica" pitchFamily="2" charset="0"/>
              </a:rPr>
              <a:t>A</a:t>
            </a:r>
            <a:r>
              <a:rPr lang="en-US" sz="1800" i="0" kern="0" dirty="0">
                <a:solidFill>
                  <a:schemeClr val="tx1"/>
                </a:solidFill>
                <a:latin typeface="Helvetica" pitchFamily="2" charset="0"/>
              </a:rPr>
              <a:t>) GCAM regional projections of crop land</a:t>
            </a:r>
          </a:p>
          <a:p>
            <a:pPr defTabSz="914400"/>
            <a:br>
              <a:rPr lang="en-US" sz="1800" i="0" kern="0" dirty="0">
                <a:solidFill>
                  <a:schemeClr val="tx1"/>
                </a:solidFill>
                <a:latin typeface="Helvetica" pitchFamily="2" charset="0"/>
              </a:rPr>
            </a:br>
            <a:r>
              <a:rPr lang="en-US" sz="1800" i="0" kern="0" dirty="0">
                <a:solidFill>
                  <a:schemeClr val="tx1"/>
                </a:solidFill>
                <a:latin typeface="Helvetica" pitchFamily="2" charset="0"/>
              </a:rPr>
              <a:t>(</a:t>
            </a:r>
            <a:r>
              <a:rPr lang="en-US" sz="1800" b="1" i="0" kern="0" dirty="0">
                <a:solidFill>
                  <a:schemeClr val="tx1"/>
                </a:solidFill>
                <a:latin typeface="Helvetica" pitchFamily="2" charset="0"/>
              </a:rPr>
              <a:t>B</a:t>
            </a:r>
            <a:r>
              <a:rPr lang="en-US" sz="1800" i="0" kern="0" dirty="0">
                <a:solidFill>
                  <a:schemeClr val="tx1"/>
                </a:solidFill>
                <a:latin typeface="Helvetica" pitchFamily="2" charset="0"/>
              </a:rPr>
              <a:t>) Demeter’s downscaled gridded product for crop land (described in Vernon et al. 2018)</a:t>
            </a:r>
          </a:p>
          <a:p>
            <a:pPr defTabSz="914400"/>
            <a:endParaRPr lang="en-US" sz="1800" i="0" kern="0" dirty="0">
              <a:solidFill>
                <a:schemeClr val="tx1"/>
              </a:solidFill>
              <a:latin typeface="Helvetica" pitchFamily="2" charset="0"/>
            </a:endParaRPr>
          </a:p>
          <a:p>
            <a:pPr defTabSz="914400"/>
            <a:r>
              <a:rPr lang="en-US" sz="1800" i="0" kern="0" dirty="0">
                <a:solidFill>
                  <a:schemeClr val="tx1"/>
                </a:solidFill>
                <a:latin typeface="Helvetica" pitchFamily="2" charset="0"/>
              </a:rPr>
              <a:t>(</a:t>
            </a:r>
            <a:r>
              <a:rPr lang="en-US" sz="1800" b="1" i="0" kern="0" dirty="0">
                <a:solidFill>
                  <a:schemeClr val="tx1"/>
                </a:solidFill>
                <a:latin typeface="Helvetica" pitchFamily="2" charset="0"/>
              </a:rPr>
              <a:t>C</a:t>
            </a:r>
            <a:r>
              <a:rPr lang="en-US" sz="1800" i="0" kern="0" dirty="0">
                <a:solidFill>
                  <a:schemeClr val="tx1"/>
                </a:solidFill>
                <a:latin typeface="Helvetica" pitchFamily="2" charset="0"/>
              </a:rPr>
              <a:t>) Sensitivity analysis identifying key parameters (Chen et al. 2019)</a:t>
            </a:r>
          </a:p>
        </p:txBody>
      </p:sp>
      <p:grpSp>
        <p:nvGrpSpPr>
          <p:cNvPr id="40" name="Group 39">
            <a:extLst>
              <a:ext uri="{FF2B5EF4-FFF2-40B4-BE49-F238E27FC236}">
                <a16:creationId xmlns:a16="http://schemas.microsoft.com/office/drawing/2014/main" id="{A058EC6D-6192-058F-1554-3D0B698EE56A}"/>
              </a:ext>
            </a:extLst>
          </p:cNvPr>
          <p:cNvGrpSpPr/>
          <p:nvPr/>
        </p:nvGrpSpPr>
        <p:grpSpPr>
          <a:xfrm>
            <a:off x="7959917" y="3653949"/>
            <a:ext cx="4099453" cy="370274"/>
            <a:chOff x="7599480" y="4453827"/>
            <a:chExt cx="4099453" cy="370274"/>
          </a:xfrm>
        </p:grpSpPr>
        <p:sp>
          <p:nvSpPr>
            <p:cNvPr id="41" name="TextBox 40">
              <a:extLst>
                <a:ext uri="{FF2B5EF4-FFF2-40B4-BE49-F238E27FC236}">
                  <a16:creationId xmlns:a16="http://schemas.microsoft.com/office/drawing/2014/main" id="{C71118B5-A0CE-B328-326F-6B5E4B16036B}"/>
                </a:ext>
              </a:extLst>
            </p:cNvPr>
            <p:cNvSpPr txBox="1"/>
            <p:nvPr/>
          </p:nvSpPr>
          <p:spPr>
            <a:xfrm>
              <a:off x="7599480" y="4454769"/>
              <a:ext cx="312906" cy="369332"/>
            </a:xfrm>
            <a:prstGeom prst="rect">
              <a:avLst/>
            </a:prstGeom>
            <a:noFill/>
          </p:spPr>
          <p:txBody>
            <a:bodyPr wrap="none" rtlCol="0">
              <a:spAutoFit/>
            </a:bodyPr>
            <a:lstStyle/>
            <a:p>
              <a:pPr algn="ctr"/>
              <a:r>
                <a:rPr lang="en-US" sz="1800" dirty="0">
                  <a:latin typeface="Helvetica" pitchFamily="2" charset="0"/>
                </a:rPr>
                <a:t>0</a:t>
              </a:r>
            </a:p>
          </p:txBody>
        </p:sp>
        <p:sp>
          <p:nvSpPr>
            <p:cNvPr id="42" name="TextBox 41">
              <a:extLst>
                <a:ext uri="{FF2B5EF4-FFF2-40B4-BE49-F238E27FC236}">
                  <a16:creationId xmlns:a16="http://schemas.microsoft.com/office/drawing/2014/main" id="{AAE53401-7F94-A496-45A6-BC44162C28D0}"/>
                </a:ext>
              </a:extLst>
            </p:cNvPr>
            <p:cNvSpPr txBox="1"/>
            <p:nvPr/>
          </p:nvSpPr>
          <p:spPr>
            <a:xfrm>
              <a:off x="11386027" y="4453827"/>
              <a:ext cx="312906" cy="369332"/>
            </a:xfrm>
            <a:prstGeom prst="rect">
              <a:avLst/>
            </a:prstGeom>
            <a:noFill/>
          </p:spPr>
          <p:txBody>
            <a:bodyPr wrap="none" rtlCol="0">
              <a:spAutoFit/>
            </a:bodyPr>
            <a:lstStyle/>
            <a:p>
              <a:pPr algn="ctr"/>
              <a:r>
                <a:rPr lang="en-US" sz="1800" dirty="0">
                  <a:latin typeface="Helvetica" pitchFamily="2" charset="0"/>
                </a:rPr>
                <a:t>1</a:t>
              </a:r>
            </a:p>
          </p:txBody>
        </p:sp>
        <p:sp>
          <p:nvSpPr>
            <p:cNvPr id="43" name="Rectangle 42">
              <a:extLst>
                <a:ext uri="{FF2B5EF4-FFF2-40B4-BE49-F238E27FC236}">
                  <a16:creationId xmlns:a16="http://schemas.microsoft.com/office/drawing/2014/main" id="{AEFF74CC-446C-A66E-31A4-8969846D4E48}"/>
                </a:ext>
              </a:extLst>
            </p:cNvPr>
            <p:cNvSpPr/>
            <p:nvPr/>
          </p:nvSpPr>
          <p:spPr>
            <a:xfrm>
              <a:off x="7894546" y="4555022"/>
              <a:ext cx="697912" cy="168825"/>
            </a:xfrm>
            <a:prstGeom prst="rect">
              <a:avLst/>
            </a:prstGeom>
            <a:solidFill>
              <a:srgbClr val="A66222"/>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48DC006-5FB0-FE56-EF31-B2D7DF3812CB}"/>
                </a:ext>
              </a:extLst>
            </p:cNvPr>
            <p:cNvSpPr/>
            <p:nvPr/>
          </p:nvSpPr>
          <p:spPr>
            <a:xfrm>
              <a:off x="8592458" y="4555022"/>
              <a:ext cx="701509" cy="168825"/>
            </a:xfrm>
            <a:prstGeom prst="rect">
              <a:avLst/>
            </a:prstGeom>
            <a:solidFill>
              <a:srgbClr val="DFC27D"/>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4F2B69B-5E09-B0CB-F241-DE7C01E45A22}"/>
                </a:ext>
              </a:extLst>
            </p:cNvPr>
            <p:cNvSpPr/>
            <p:nvPr/>
          </p:nvSpPr>
          <p:spPr>
            <a:xfrm>
              <a:off x="10000850" y="4555022"/>
              <a:ext cx="701620" cy="168825"/>
            </a:xfrm>
            <a:prstGeom prst="rect">
              <a:avLst/>
            </a:prstGeom>
            <a:solidFill>
              <a:srgbClr val="80CDC1"/>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DAF5B65-517A-B1F2-F1D7-7865A8394ED6}"/>
                </a:ext>
              </a:extLst>
            </p:cNvPr>
            <p:cNvSpPr/>
            <p:nvPr/>
          </p:nvSpPr>
          <p:spPr>
            <a:xfrm>
              <a:off x="10702359" y="4555022"/>
              <a:ext cx="701508" cy="168825"/>
            </a:xfrm>
            <a:prstGeom prst="rect">
              <a:avLst/>
            </a:prstGeom>
            <a:solidFill>
              <a:srgbClr val="018571"/>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A277101C-65AC-29A8-7B0F-9EDDFE06F416}"/>
                </a:ext>
              </a:extLst>
            </p:cNvPr>
            <p:cNvSpPr/>
            <p:nvPr/>
          </p:nvSpPr>
          <p:spPr>
            <a:xfrm>
              <a:off x="9295940" y="4555022"/>
              <a:ext cx="701509" cy="168825"/>
            </a:xfrm>
            <a:prstGeom prst="rect">
              <a:avLst/>
            </a:prstGeom>
            <a:solidFill>
              <a:schemeClr val="bg1"/>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3F4F4"/>
                </a:solidFill>
              </a:endParaRPr>
            </a:p>
          </p:txBody>
        </p:sp>
      </p:grpSp>
      <p:sp>
        <p:nvSpPr>
          <p:cNvPr id="48" name="TextBox 47">
            <a:extLst>
              <a:ext uri="{FF2B5EF4-FFF2-40B4-BE49-F238E27FC236}">
                <a16:creationId xmlns:a16="http://schemas.microsoft.com/office/drawing/2014/main" id="{822E2B2F-336C-B32A-9C6F-8DE8008C40A8}"/>
              </a:ext>
            </a:extLst>
          </p:cNvPr>
          <p:cNvSpPr txBox="1"/>
          <p:nvPr/>
        </p:nvSpPr>
        <p:spPr>
          <a:xfrm>
            <a:off x="1106129" y="7720466"/>
            <a:ext cx="5417060" cy="369332"/>
          </a:xfrm>
          <a:prstGeom prst="rect">
            <a:avLst/>
          </a:prstGeom>
          <a:noFill/>
        </p:spPr>
        <p:txBody>
          <a:bodyPr wrap="none" rtlCol="0">
            <a:spAutoFit/>
          </a:bodyPr>
          <a:lstStyle/>
          <a:p>
            <a:r>
              <a:rPr lang="en-US" sz="1800" dirty="0">
                <a:latin typeface="Helvetica" pitchFamily="2" charset="0"/>
              </a:rPr>
              <a:t>Chen et al. 2019. GMD; Vernon et al. 2018. JORS </a:t>
            </a:r>
          </a:p>
        </p:txBody>
      </p:sp>
      <p:sp>
        <p:nvSpPr>
          <p:cNvPr id="49" name="TextBox 48">
            <a:extLst>
              <a:ext uri="{FF2B5EF4-FFF2-40B4-BE49-F238E27FC236}">
                <a16:creationId xmlns:a16="http://schemas.microsoft.com/office/drawing/2014/main" id="{8684F860-A746-0822-46E8-6A019154E116}"/>
              </a:ext>
            </a:extLst>
          </p:cNvPr>
          <p:cNvSpPr txBox="1"/>
          <p:nvPr/>
        </p:nvSpPr>
        <p:spPr>
          <a:xfrm>
            <a:off x="6249642" y="3222212"/>
            <a:ext cx="351378" cy="369332"/>
          </a:xfrm>
          <a:prstGeom prst="rect">
            <a:avLst/>
          </a:prstGeom>
          <a:noFill/>
        </p:spPr>
        <p:txBody>
          <a:bodyPr wrap="none" rtlCol="0">
            <a:spAutoFit/>
          </a:bodyPr>
          <a:lstStyle/>
          <a:p>
            <a:r>
              <a:rPr lang="en-US" sz="1800" b="1" dirty="0">
                <a:latin typeface="Helvetica" pitchFamily="2" charset="0"/>
              </a:rPr>
              <a:t>A</a:t>
            </a:r>
          </a:p>
        </p:txBody>
      </p:sp>
      <p:sp>
        <p:nvSpPr>
          <p:cNvPr id="50" name="TextBox 49">
            <a:extLst>
              <a:ext uri="{FF2B5EF4-FFF2-40B4-BE49-F238E27FC236}">
                <a16:creationId xmlns:a16="http://schemas.microsoft.com/office/drawing/2014/main" id="{6472E8C0-8C08-E0BE-C405-34A1C2E82FC7}"/>
              </a:ext>
            </a:extLst>
          </p:cNvPr>
          <p:cNvSpPr txBox="1"/>
          <p:nvPr/>
        </p:nvSpPr>
        <p:spPr>
          <a:xfrm>
            <a:off x="10339713" y="3231602"/>
            <a:ext cx="351378" cy="369332"/>
          </a:xfrm>
          <a:prstGeom prst="rect">
            <a:avLst/>
          </a:prstGeom>
          <a:noFill/>
        </p:spPr>
        <p:txBody>
          <a:bodyPr wrap="none" rtlCol="0">
            <a:spAutoFit/>
          </a:bodyPr>
          <a:lstStyle/>
          <a:p>
            <a:r>
              <a:rPr lang="en-US" sz="1800" b="1" dirty="0">
                <a:latin typeface="Helvetica" pitchFamily="2" charset="0"/>
              </a:rPr>
              <a:t>B</a:t>
            </a:r>
          </a:p>
        </p:txBody>
      </p:sp>
      <p:pic>
        <p:nvPicPr>
          <p:cNvPr id="51" name="Picture 50">
            <a:extLst>
              <a:ext uri="{FF2B5EF4-FFF2-40B4-BE49-F238E27FC236}">
                <a16:creationId xmlns:a16="http://schemas.microsoft.com/office/drawing/2014/main" id="{EBB67707-C6C2-B413-C917-264C15998C03}"/>
              </a:ext>
            </a:extLst>
          </p:cNvPr>
          <p:cNvPicPr>
            <a:picLocks noChangeAspect="1"/>
          </p:cNvPicPr>
          <p:nvPr/>
        </p:nvPicPr>
        <p:blipFill>
          <a:blip r:embed="rId4"/>
          <a:stretch>
            <a:fillRect/>
          </a:stretch>
        </p:blipFill>
        <p:spPr>
          <a:xfrm>
            <a:off x="10357886" y="4660576"/>
            <a:ext cx="3356224" cy="2710508"/>
          </a:xfrm>
          <a:prstGeom prst="rect">
            <a:avLst/>
          </a:prstGeom>
        </p:spPr>
      </p:pic>
      <p:sp>
        <p:nvSpPr>
          <p:cNvPr id="52" name="TextBox 51">
            <a:extLst>
              <a:ext uri="{FF2B5EF4-FFF2-40B4-BE49-F238E27FC236}">
                <a16:creationId xmlns:a16="http://schemas.microsoft.com/office/drawing/2014/main" id="{E61B9822-6E71-A32D-45EF-1A3EB0224ADA}"/>
              </a:ext>
            </a:extLst>
          </p:cNvPr>
          <p:cNvSpPr txBox="1"/>
          <p:nvPr/>
        </p:nvSpPr>
        <p:spPr>
          <a:xfrm>
            <a:off x="10364636" y="7276088"/>
            <a:ext cx="351378" cy="369332"/>
          </a:xfrm>
          <a:prstGeom prst="rect">
            <a:avLst/>
          </a:prstGeom>
          <a:noFill/>
        </p:spPr>
        <p:txBody>
          <a:bodyPr wrap="none" rtlCol="0">
            <a:spAutoFit/>
          </a:bodyPr>
          <a:lstStyle/>
          <a:p>
            <a:r>
              <a:rPr lang="en-US" sz="1800" b="1" dirty="0">
                <a:latin typeface="Helvetica" pitchFamily="2" charset="0"/>
              </a:rPr>
              <a:t>C</a:t>
            </a:r>
          </a:p>
        </p:txBody>
      </p:sp>
      <p:sp>
        <p:nvSpPr>
          <p:cNvPr id="53" name="TextBox 52">
            <a:extLst>
              <a:ext uri="{FF2B5EF4-FFF2-40B4-BE49-F238E27FC236}">
                <a16:creationId xmlns:a16="http://schemas.microsoft.com/office/drawing/2014/main" id="{CE0AC824-6E9B-1224-4294-79990AD44F29}"/>
              </a:ext>
            </a:extLst>
          </p:cNvPr>
          <p:cNvSpPr txBox="1"/>
          <p:nvPr/>
        </p:nvSpPr>
        <p:spPr>
          <a:xfrm>
            <a:off x="9657500" y="89950"/>
            <a:ext cx="4972900" cy="424732"/>
          </a:xfrm>
          <a:prstGeom prst="rect">
            <a:avLst/>
          </a:prstGeom>
          <a:noFill/>
        </p:spPr>
        <p:txBody>
          <a:bodyPr wrap="none" rtlCol="0">
            <a:spAutoFit/>
          </a:bodyPr>
          <a:lstStyle/>
          <a:p>
            <a:r>
              <a:rPr lang="en-US" dirty="0"/>
              <a:t>CAPABILITY LEAD: Kanishka Narayan</a:t>
            </a:r>
          </a:p>
        </p:txBody>
      </p:sp>
    </p:spTree>
    <p:extLst>
      <p:ext uri="{BB962C8B-B14F-4D97-AF65-F5344CB8AC3E}">
        <p14:creationId xmlns:p14="http://schemas.microsoft.com/office/powerpoint/2010/main" val="138227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AB5325-E715-EA78-AE51-DB47E034DE95}"/>
              </a:ext>
            </a:extLst>
          </p:cNvPr>
          <p:cNvSpPr>
            <a:spLocks noGrp="1"/>
          </p:cNvSpPr>
          <p:nvPr>
            <p:ph type="sldNum" sz="quarter" idx="12"/>
          </p:nvPr>
        </p:nvSpPr>
        <p:spPr/>
        <p:txBody>
          <a:bodyPr/>
          <a:lstStyle/>
          <a:p>
            <a:fld id="{FE7A4BB3-E848-5A44-82DF-322201952CD8}" type="slidenum">
              <a:rPr lang="en-US" smtClean="0"/>
              <a:pPr/>
              <a:t>33</a:t>
            </a:fld>
            <a:endParaRPr lang="en-US" dirty="0"/>
          </a:p>
        </p:txBody>
      </p:sp>
      <p:sp>
        <p:nvSpPr>
          <p:cNvPr id="3" name="Title 2">
            <a:extLst>
              <a:ext uri="{FF2B5EF4-FFF2-40B4-BE49-F238E27FC236}">
                <a16:creationId xmlns:a16="http://schemas.microsoft.com/office/drawing/2014/main" id="{5E2C7526-EA03-25EB-1CBD-689B30087278}"/>
              </a:ext>
            </a:extLst>
          </p:cNvPr>
          <p:cNvSpPr>
            <a:spLocks noGrp="1"/>
          </p:cNvSpPr>
          <p:nvPr>
            <p:ph type="title"/>
          </p:nvPr>
        </p:nvSpPr>
        <p:spPr>
          <a:xfrm>
            <a:off x="4105834" y="145430"/>
            <a:ext cx="10200475" cy="1100666"/>
          </a:xfrm>
        </p:spPr>
        <p:txBody>
          <a:bodyPr/>
          <a:lstStyle/>
          <a:p>
            <a:r>
              <a:rPr lang="en-US" sz="3500" dirty="0"/>
              <a:t>gcamwrapper: Python and R interface to GCAM</a:t>
            </a:r>
          </a:p>
        </p:txBody>
      </p:sp>
      <p:sp>
        <p:nvSpPr>
          <p:cNvPr id="4" name="Content Placeholder 3">
            <a:extLst>
              <a:ext uri="{FF2B5EF4-FFF2-40B4-BE49-F238E27FC236}">
                <a16:creationId xmlns:a16="http://schemas.microsoft.com/office/drawing/2014/main" id="{B1ECE40F-6570-839F-AF26-8A65100BD9A1}"/>
              </a:ext>
            </a:extLst>
          </p:cNvPr>
          <p:cNvSpPr>
            <a:spLocks noGrp="1"/>
          </p:cNvSpPr>
          <p:nvPr>
            <p:ph sz="quarter" idx="20"/>
          </p:nvPr>
        </p:nvSpPr>
        <p:spPr>
          <a:xfrm>
            <a:off x="2079970" y="1953228"/>
            <a:ext cx="11765666" cy="5486401"/>
          </a:xfrm>
        </p:spPr>
        <p:txBody>
          <a:bodyPr/>
          <a:lstStyle/>
          <a:p>
            <a:pPr marL="0" indent="0">
              <a:buNone/>
            </a:pPr>
            <a:r>
              <a:rPr lang="en-US" b="1" dirty="0"/>
              <a:t>gcamwrapper</a:t>
            </a:r>
            <a:r>
              <a:rPr lang="en-US" dirty="0"/>
              <a:t> was created to: </a:t>
            </a:r>
          </a:p>
          <a:p>
            <a:r>
              <a:rPr lang="en-US" dirty="0"/>
              <a:t>provide an easy-to-use, intuitive Python and R interface to GCAM Fusion</a:t>
            </a:r>
          </a:p>
          <a:p>
            <a:r>
              <a:rPr lang="en-US" dirty="0"/>
              <a:t>permit accessibility to GCAM parameters on a time-step basis using get/set functionality that facilitates two-way, highly coordinated, automated coupling</a:t>
            </a:r>
          </a:p>
          <a:p>
            <a:r>
              <a:rPr lang="en-US" dirty="0"/>
              <a:t>promote intuitive methods to construct queries</a:t>
            </a:r>
          </a:p>
          <a:p>
            <a:r>
              <a:rPr lang="en-US" dirty="0"/>
              <a:t>allow for intermittent extraction of data via commonly used data structures (e.g., data frames) without the need to store the standard database outputs</a:t>
            </a:r>
          </a:p>
        </p:txBody>
      </p:sp>
      <p:sp>
        <p:nvSpPr>
          <p:cNvPr id="5" name="TextBox 4">
            <a:extLst>
              <a:ext uri="{FF2B5EF4-FFF2-40B4-BE49-F238E27FC236}">
                <a16:creationId xmlns:a16="http://schemas.microsoft.com/office/drawing/2014/main" id="{814CCFEE-72EB-FC16-6F33-F695B920C154}"/>
              </a:ext>
            </a:extLst>
          </p:cNvPr>
          <p:cNvSpPr txBox="1"/>
          <p:nvPr/>
        </p:nvSpPr>
        <p:spPr>
          <a:xfrm>
            <a:off x="10397949" y="0"/>
            <a:ext cx="4049570" cy="424732"/>
          </a:xfrm>
          <a:prstGeom prst="rect">
            <a:avLst/>
          </a:prstGeom>
          <a:noFill/>
        </p:spPr>
        <p:txBody>
          <a:bodyPr wrap="none" rtlCol="0">
            <a:spAutoFit/>
          </a:bodyPr>
          <a:lstStyle/>
          <a:p>
            <a:r>
              <a:rPr lang="en-US" dirty="0"/>
              <a:t>CAPABILITY LEAD: Pralit Patel</a:t>
            </a:r>
          </a:p>
        </p:txBody>
      </p:sp>
    </p:spTree>
    <p:extLst>
      <p:ext uri="{BB962C8B-B14F-4D97-AF65-F5344CB8AC3E}">
        <p14:creationId xmlns:p14="http://schemas.microsoft.com/office/powerpoint/2010/main" val="357003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72ACA0-DBBD-DF5A-3957-DEC9066C133C}"/>
              </a:ext>
            </a:extLst>
          </p:cNvPr>
          <p:cNvSpPr>
            <a:spLocks noGrp="1"/>
          </p:cNvSpPr>
          <p:nvPr>
            <p:ph type="sldNum" sz="quarter" idx="12"/>
          </p:nvPr>
        </p:nvSpPr>
        <p:spPr/>
        <p:txBody>
          <a:bodyPr/>
          <a:lstStyle/>
          <a:p>
            <a:fld id="{FE7A4BB3-E848-5A44-82DF-322201952CD8}" type="slidenum">
              <a:rPr lang="en-US" smtClean="0"/>
              <a:pPr/>
              <a:t>34</a:t>
            </a:fld>
            <a:endParaRPr lang="en-US" dirty="0"/>
          </a:p>
        </p:txBody>
      </p:sp>
      <p:sp>
        <p:nvSpPr>
          <p:cNvPr id="3" name="Title 2">
            <a:extLst>
              <a:ext uri="{FF2B5EF4-FFF2-40B4-BE49-F238E27FC236}">
                <a16:creationId xmlns:a16="http://schemas.microsoft.com/office/drawing/2014/main" id="{99441385-C5BD-982E-AB3A-B48C2972E4D6}"/>
              </a:ext>
            </a:extLst>
          </p:cNvPr>
          <p:cNvSpPr>
            <a:spLocks noGrp="1"/>
          </p:cNvSpPr>
          <p:nvPr>
            <p:ph type="title"/>
          </p:nvPr>
        </p:nvSpPr>
        <p:spPr/>
        <p:txBody>
          <a:bodyPr/>
          <a:lstStyle/>
          <a:p>
            <a:r>
              <a:rPr lang="en-US" dirty="0"/>
              <a:t>gcamwrapper:  key functionality</a:t>
            </a:r>
          </a:p>
        </p:txBody>
      </p:sp>
      <p:pic>
        <p:nvPicPr>
          <p:cNvPr id="5" name="Picture 4">
            <a:extLst>
              <a:ext uri="{FF2B5EF4-FFF2-40B4-BE49-F238E27FC236}">
                <a16:creationId xmlns:a16="http://schemas.microsoft.com/office/drawing/2014/main" id="{3C82AB99-E4BC-224E-1C40-69103B12FF6B}"/>
              </a:ext>
            </a:extLst>
          </p:cNvPr>
          <p:cNvPicPr>
            <a:picLocks noChangeAspect="1"/>
          </p:cNvPicPr>
          <p:nvPr/>
        </p:nvPicPr>
        <p:blipFill>
          <a:blip r:embed="rId2"/>
          <a:stretch>
            <a:fillRect/>
          </a:stretch>
        </p:blipFill>
        <p:spPr>
          <a:xfrm>
            <a:off x="2536158" y="2075086"/>
            <a:ext cx="10718511" cy="4638230"/>
          </a:xfrm>
          <a:prstGeom prst="rect">
            <a:avLst/>
          </a:prstGeom>
        </p:spPr>
      </p:pic>
      <p:sp>
        <p:nvSpPr>
          <p:cNvPr id="8" name="TextBox 7">
            <a:extLst>
              <a:ext uri="{FF2B5EF4-FFF2-40B4-BE49-F238E27FC236}">
                <a16:creationId xmlns:a16="http://schemas.microsoft.com/office/drawing/2014/main" id="{3221826F-A61D-1D75-044B-CED1B16B6938}"/>
              </a:ext>
            </a:extLst>
          </p:cNvPr>
          <p:cNvSpPr txBox="1"/>
          <p:nvPr/>
        </p:nvSpPr>
        <p:spPr>
          <a:xfrm>
            <a:off x="10397949" y="0"/>
            <a:ext cx="4049570" cy="424732"/>
          </a:xfrm>
          <a:prstGeom prst="rect">
            <a:avLst/>
          </a:prstGeom>
          <a:noFill/>
        </p:spPr>
        <p:txBody>
          <a:bodyPr wrap="none" rtlCol="0">
            <a:spAutoFit/>
          </a:bodyPr>
          <a:lstStyle/>
          <a:p>
            <a:r>
              <a:rPr lang="en-US" dirty="0"/>
              <a:t>CAPABILITY LEAD: Pralit Patel</a:t>
            </a:r>
          </a:p>
        </p:txBody>
      </p:sp>
    </p:spTree>
    <p:extLst>
      <p:ext uri="{BB962C8B-B14F-4D97-AF65-F5344CB8AC3E}">
        <p14:creationId xmlns:p14="http://schemas.microsoft.com/office/powerpoint/2010/main" val="6862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72ACA0-DBBD-DF5A-3957-DEC9066C133C}"/>
              </a:ext>
            </a:extLst>
          </p:cNvPr>
          <p:cNvSpPr>
            <a:spLocks noGrp="1"/>
          </p:cNvSpPr>
          <p:nvPr>
            <p:ph type="sldNum" sz="quarter" idx="12"/>
          </p:nvPr>
        </p:nvSpPr>
        <p:spPr/>
        <p:txBody>
          <a:bodyPr/>
          <a:lstStyle/>
          <a:p>
            <a:fld id="{FE7A4BB3-E848-5A44-82DF-322201952CD8}" type="slidenum">
              <a:rPr lang="en-US" smtClean="0"/>
              <a:pPr/>
              <a:t>35</a:t>
            </a:fld>
            <a:endParaRPr lang="en-US" dirty="0"/>
          </a:p>
        </p:txBody>
      </p:sp>
      <p:sp>
        <p:nvSpPr>
          <p:cNvPr id="3" name="Title 2">
            <a:extLst>
              <a:ext uri="{FF2B5EF4-FFF2-40B4-BE49-F238E27FC236}">
                <a16:creationId xmlns:a16="http://schemas.microsoft.com/office/drawing/2014/main" id="{99441385-C5BD-982E-AB3A-B48C2972E4D6}"/>
              </a:ext>
            </a:extLst>
          </p:cNvPr>
          <p:cNvSpPr>
            <a:spLocks noGrp="1"/>
          </p:cNvSpPr>
          <p:nvPr>
            <p:ph type="title"/>
          </p:nvPr>
        </p:nvSpPr>
        <p:spPr/>
        <p:txBody>
          <a:bodyPr/>
          <a:lstStyle/>
          <a:p>
            <a:r>
              <a:rPr lang="en-US" dirty="0"/>
              <a:t>gcamwrapper:  key functionality</a:t>
            </a:r>
          </a:p>
        </p:txBody>
      </p:sp>
      <p:pic>
        <p:nvPicPr>
          <p:cNvPr id="6" name="Picture 5">
            <a:extLst>
              <a:ext uri="{FF2B5EF4-FFF2-40B4-BE49-F238E27FC236}">
                <a16:creationId xmlns:a16="http://schemas.microsoft.com/office/drawing/2014/main" id="{C34CDEFC-9D25-8D0A-7B00-0641A605A6EB}"/>
              </a:ext>
            </a:extLst>
          </p:cNvPr>
          <p:cNvPicPr>
            <a:picLocks noChangeAspect="1"/>
          </p:cNvPicPr>
          <p:nvPr/>
        </p:nvPicPr>
        <p:blipFill>
          <a:blip r:embed="rId2"/>
          <a:stretch>
            <a:fillRect/>
          </a:stretch>
        </p:blipFill>
        <p:spPr>
          <a:xfrm>
            <a:off x="2721354" y="2060294"/>
            <a:ext cx="10202638" cy="4414996"/>
          </a:xfrm>
          <a:prstGeom prst="rect">
            <a:avLst/>
          </a:prstGeom>
        </p:spPr>
      </p:pic>
      <p:sp>
        <p:nvSpPr>
          <p:cNvPr id="4" name="TextBox 3">
            <a:extLst>
              <a:ext uri="{FF2B5EF4-FFF2-40B4-BE49-F238E27FC236}">
                <a16:creationId xmlns:a16="http://schemas.microsoft.com/office/drawing/2014/main" id="{51F1D1E6-9820-4190-7E90-8E49B4980C76}"/>
              </a:ext>
            </a:extLst>
          </p:cNvPr>
          <p:cNvSpPr txBox="1"/>
          <p:nvPr/>
        </p:nvSpPr>
        <p:spPr>
          <a:xfrm>
            <a:off x="10397949" y="0"/>
            <a:ext cx="4049570" cy="424732"/>
          </a:xfrm>
          <a:prstGeom prst="rect">
            <a:avLst/>
          </a:prstGeom>
          <a:noFill/>
        </p:spPr>
        <p:txBody>
          <a:bodyPr wrap="none" rtlCol="0">
            <a:spAutoFit/>
          </a:bodyPr>
          <a:lstStyle/>
          <a:p>
            <a:r>
              <a:rPr lang="en-US" dirty="0"/>
              <a:t>CAPABILITY LEAD: Pralit Patel</a:t>
            </a:r>
          </a:p>
        </p:txBody>
      </p:sp>
    </p:spTree>
    <p:extLst>
      <p:ext uri="{BB962C8B-B14F-4D97-AF65-F5344CB8AC3E}">
        <p14:creationId xmlns:p14="http://schemas.microsoft.com/office/powerpoint/2010/main" val="292947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72ACA0-DBBD-DF5A-3957-DEC9066C133C}"/>
              </a:ext>
            </a:extLst>
          </p:cNvPr>
          <p:cNvSpPr>
            <a:spLocks noGrp="1"/>
          </p:cNvSpPr>
          <p:nvPr>
            <p:ph type="sldNum" sz="quarter" idx="12"/>
          </p:nvPr>
        </p:nvSpPr>
        <p:spPr/>
        <p:txBody>
          <a:bodyPr/>
          <a:lstStyle/>
          <a:p>
            <a:fld id="{FE7A4BB3-E848-5A44-82DF-322201952CD8}" type="slidenum">
              <a:rPr lang="en-US" smtClean="0"/>
              <a:pPr/>
              <a:t>36</a:t>
            </a:fld>
            <a:endParaRPr lang="en-US" dirty="0"/>
          </a:p>
        </p:txBody>
      </p:sp>
      <p:sp>
        <p:nvSpPr>
          <p:cNvPr id="3" name="Title 2">
            <a:extLst>
              <a:ext uri="{FF2B5EF4-FFF2-40B4-BE49-F238E27FC236}">
                <a16:creationId xmlns:a16="http://schemas.microsoft.com/office/drawing/2014/main" id="{99441385-C5BD-982E-AB3A-B48C2972E4D6}"/>
              </a:ext>
            </a:extLst>
          </p:cNvPr>
          <p:cNvSpPr>
            <a:spLocks noGrp="1"/>
          </p:cNvSpPr>
          <p:nvPr>
            <p:ph type="title"/>
          </p:nvPr>
        </p:nvSpPr>
        <p:spPr/>
        <p:txBody>
          <a:bodyPr/>
          <a:lstStyle/>
          <a:p>
            <a:r>
              <a:rPr lang="en-US" dirty="0"/>
              <a:t>gcamwrapper:  key functionality</a:t>
            </a:r>
          </a:p>
        </p:txBody>
      </p:sp>
      <p:pic>
        <p:nvPicPr>
          <p:cNvPr id="7" name="Picture 6">
            <a:extLst>
              <a:ext uri="{FF2B5EF4-FFF2-40B4-BE49-F238E27FC236}">
                <a16:creationId xmlns:a16="http://schemas.microsoft.com/office/drawing/2014/main" id="{2E32CBBD-14D3-9825-177F-7947E2AD2CA4}"/>
              </a:ext>
            </a:extLst>
          </p:cNvPr>
          <p:cNvPicPr>
            <a:picLocks noChangeAspect="1"/>
          </p:cNvPicPr>
          <p:nvPr/>
        </p:nvPicPr>
        <p:blipFill>
          <a:blip r:embed="rId2"/>
          <a:stretch>
            <a:fillRect/>
          </a:stretch>
        </p:blipFill>
        <p:spPr>
          <a:xfrm>
            <a:off x="2636456" y="2056323"/>
            <a:ext cx="10628131" cy="4599120"/>
          </a:xfrm>
          <a:prstGeom prst="rect">
            <a:avLst/>
          </a:prstGeom>
        </p:spPr>
      </p:pic>
      <p:sp>
        <p:nvSpPr>
          <p:cNvPr id="4" name="TextBox 3">
            <a:extLst>
              <a:ext uri="{FF2B5EF4-FFF2-40B4-BE49-F238E27FC236}">
                <a16:creationId xmlns:a16="http://schemas.microsoft.com/office/drawing/2014/main" id="{508A3883-346F-3515-2FCC-B593CB9EB85B}"/>
              </a:ext>
            </a:extLst>
          </p:cNvPr>
          <p:cNvSpPr txBox="1"/>
          <p:nvPr/>
        </p:nvSpPr>
        <p:spPr>
          <a:xfrm>
            <a:off x="10397949" y="0"/>
            <a:ext cx="4049570" cy="424732"/>
          </a:xfrm>
          <a:prstGeom prst="rect">
            <a:avLst/>
          </a:prstGeom>
          <a:noFill/>
        </p:spPr>
        <p:txBody>
          <a:bodyPr wrap="none" rtlCol="0">
            <a:spAutoFit/>
          </a:bodyPr>
          <a:lstStyle/>
          <a:p>
            <a:r>
              <a:rPr lang="en-US" dirty="0"/>
              <a:t>CAPABILITY LEAD: Pralit Patel</a:t>
            </a:r>
          </a:p>
        </p:txBody>
      </p:sp>
    </p:spTree>
    <p:extLst>
      <p:ext uri="{BB962C8B-B14F-4D97-AF65-F5344CB8AC3E}">
        <p14:creationId xmlns:p14="http://schemas.microsoft.com/office/powerpoint/2010/main" val="399982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57FD5E-0B27-83C3-101C-04558714A26A}"/>
              </a:ext>
            </a:extLst>
          </p:cNvPr>
          <p:cNvSpPr>
            <a:spLocks noGrp="1"/>
          </p:cNvSpPr>
          <p:nvPr>
            <p:ph type="sldNum" sz="quarter" idx="12"/>
          </p:nvPr>
        </p:nvSpPr>
        <p:spPr/>
        <p:txBody>
          <a:bodyPr/>
          <a:lstStyle/>
          <a:p>
            <a:fld id="{FE7A4BB3-E848-5A44-82DF-322201952CD8}" type="slidenum">
              <a:rPr lang="en-US" smtClean="0"/>
              <a:pPr/>
              <a:t>37</a:t>
            </a:fld>
            <a:endParaRPr lang="en-US" dirty="0"/>
          </a:p>
        </p:txBody>
      </p:sp>
      <p:sp>
        <p:nvSpPr>
          <p:cNvPr id="3" name="Title 2">
            <a:extLst>
              <a:ext uri="{FF2B5EF4-FFF2-40B4-BE49-F238E27FC236}">
                <a16:creationId xmlns:a16="http://schemas.microsoft.com/office/drawing/2014/main" id="{1644DAB8-7FE5-73AA-979A-C4B48CA70F8F}"/>
              </a:ext>
            </a:extLst>
          </p:cNvPr>
          <p:cNvSpPr>
            <a:spLocks noGrp="1"/>
          </p:cNvSpPr>
          <p:nvPr>
            <p:ph type="title"/>
          </p:nvPr>
        </p:nvSpPr>
        <p:spPr/>
        <p:txBody>
          <a:bodyPr/>
          <a:lstStyle/>
          <a:p>
            <a:r>
              <a:rPr lang="en-US" dirty="0"/>
              <a:t>gcamwrapper: specifics and demo</a:t>
            </a:r>
          </a:p>
        </p:txBody>
      </p:sp>
      <p:sp>
        <p:nvSpPr>
          <p:cNvPr id="5" name="TextBox 4">
            <a:extLst>
              <a:ext uri="{FF2B5EF4-FFF2-40B4-BE49-F238E27FC236}">
                <a16:creationId xmlns:a16="http://schemas.microsoft.com/office/drawing/2014/main" id="{03D4D542-6203-487F-48F1-283819689815}"/>
              </a:ext>
            </a:extLst>
          </p:cNvPr>
          <p:cNvSpPr txBox="1"/>
          <p:nvPr/>
        </p:nvSpPr>
        <p:spPr>
          <a:xfrm>
            <a:off x="2754776" y="2048719"/>
            <a:ext cx="10984374" cy="4708981"/>
          </a:xfrm>
          <a:prstGeom prst="rect">
            <a:avLst/>
          </a:prstGeom>
          <a:noFill/>
        </p:spPr>
        <p:txBody>
          <a:bodyPr wrap="square" rtlCol="0">
            <a:spAutoFit/>
          </a:bodyPr>
          <a:lstStyle/>
          <a:p>
            <a:pPr marL="342900" indent="-342900">
              <a:buFont typeface="Arial" panose="020B0604020202020204" pitchFamily="34" charset="0"/>
              <a:buChar char="•"/>
            </a:pPr>
            <a:r>
              <a:rPr lang="en-US" sz="3000" dirty="0"/>
              <a:t>Can be found here:  </a:t>
            </a:r>
            <a:r>
              <a:rPr lang="en-US" sz="3000" dirty="0">
                <a:hlinkClick r:id="rId2"/>
              </a:rPr>
              <a:t>https://github.com/JGCRI/gcamwrapper</a:t>
            </a:r>
            <a:endParaRPr lang="en-US" sz="3000" dirty="0"/>
          </a:p>
          <a:p>
            <a:pPr marL="342900"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Does NOT contain GCAM</a:t>
            </a:r>
          </a:p>
          <a:p>
            <a:pPr marL="891540" lvl="1" indent="-342900">
              <a:buFont typeface="Arial" panose="020B0604020202020204" pitchFamily="34" charset="0"/>
              <a:buChar char="•"/>
            </a:pPr>
            <a:r>
              <a:rPr lang="en-US" sz="3000" dirty="0"/>
              <a:t>Need to link it against GCAM workspace</a:t>
            </a:r>
          </a:p>
          <a:p>
            <a:pPr marL="891540" lvl="1"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Instructions on how to set up found in README</a:t>
            </a:r>
          </a:p>
          <a:p>
            <a:pPr marL="342900"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R is not supported on Windows (for now)</a:t>
            </a:r>
          </a:p>
          <a:p>
            <a:pPr marL="342900"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Actively being developed to make it more streamlined </a:t>
            </a:r>
          </a:p>
        </p:txBody>
      </p:sp>
    </p:spTree>
    <p:extLst>
      <p:ext uri="{BB962C8B-B14F-4D97-AF65-F5344CB8AC3E}">
        <p14:creationId xmlns:p14="http://schemas.microsoft.com/office/powerpoint/2010/main" val="274966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35968C-9FBC-6ACC-A890-F2ACD3672FE8}"/>
              </a:ext>
            </a:extLst>
          </p:cNvPr>
          <p:cNvSpPr>
            <a:spLocks noGrp="1"/>
          </p:cNvSpPr>
          <p:nvPr>
            <p:ph type="sldNum" sz="quarter" idx="12"/>
          </p:nvPr>
        </p:nvSpPr>
        <p:spPr/>
        <p:txBody>
          <a:bodyPr/>
          <a:lstStyle/>
          <a:p>
            <a:fld id="{FE7A4BB3-E848-5A44-82DF-322201952CD8}" type="slidenum">
              <a:rPr lang="en-US" smtClean="0"/>
              <a:pPr/>
              <a:t>38</a:t>
            </a:fld>
            <a:endParaRPr lang="en-US" dirty="0"/>
          </a:p>
        </p:txBody>
      </p:sp>
      <p:sp>
        <p:nvSpPr>
          <p:cNvPr id="3" name="Title 2">
            <a:extLst>
              <a:ext uri="{FF2B5EF4-FFF2-40B4-BE49-F238E27FC236}">
                <a16:creationId xmlns:a16="http://schemas.microsoft.com/office/drawing/2014/main" id="{3313B5AC-764F-327F-8378-4D7146301E8E}"/>
              </a:ext>
            </a:extLst>
          </p:cNvPr>
          <p:cNvSpPr>
            <a:spLocks noGrp="1"/>
          </p:cNvSpPr>
          <p:nvPr>
            <p:ph type="title"/>
          </p:nvPr>
        </p:nvSpPr>
        <p:spPr>
          <a:xfrm>
            <a:off x="6017698" y="2588592"/>
            <a:ext cx="2595004" cy="1100666"/>
          </a:xfrm>
        </p:spPr>
        <p:txBody>
          <a:bodyPr/>
          <a:lstStyle/>
          <a:p>
            <a:r>
              <a:rPr lang="en-US" dirty="0"/>
              <a:t>Thanks!</a:t>
            </a:r>
          </a:p>
        </p:txBody>
      </p:sp>
    </p:spTree>
    <p:extLst>
      <p:ext uri="{BB962C8B-B14F-4D97-AF65-F5344CB8AC3E}">
        <p14:creationId xmlns:p14="http://schemas.microsoft.com/office/powerpoint/2010/main" val="138671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7CAC66-742B-DC48-A47B-4953D942CE06}"/>
              </a:ext>
            </a:extLst>
          </p:cNvPr>
          <p:cNvSpPr>
            <a:spLocks noGrp="1"/>
          </p:cNvSpPr>
          <p:nvPr>
            <p:ph type="sldNum" sz="quarter" idx="12"/>
          </p:nvPr>
        </p:nvSpPr>
        <p:spPr>
          <a:xfrm>
            <a:off x="13994296" y="7772400"/>
            <a:ext cx="453223" cy="457200"/>
          </a:xfrm>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D251CAB5-5BAE-0140-8A0F-DAA520830BF8}"/>
              </a:ext>
            </a:extLst>
          </p:cNvPr>
          <p:cNvSpPr>
            <a:spLocks noGrp="1"/>
          </p:cNvSpPr>
          <p:nvPr>
            <p:ph type="title"/>
          </p:nvPr>
        </p:nvSpPr>
        <p:spPr>
          <a:xfrm>
            <a:off x="4399004" y="270934"/>
            <a:ext cx="9774195" cy="915315"/>
          </a:xfrm>
        </p:spPr>
        <p:txBody>
          <a:bodyPr/>
          <a:lstStyle/>
          <a:p>
            <a:r>
              <a:rPr lang="en-US" sz="3400" dirty="0"/>
              <a:t>Enabling and Foundational Capabilities (EFC)</a:t>
            </a:r>
          </a:p>
        </p:txBody>
      </p:sp>
      <p:sp>
        <p:nvSpPr>
          <p:cNvPr id="4" name="Content Placeholder 3">
            <a:extLst>
              <a:ext uri="{FF2B5EF4-FFF2-40B4-BE49-F238E27FC236}">
                <a16:creationId xmlns:a16="http://schemas.microsoft.com/office/drawing/2014/main" id="{95D0703D-6443-7348-BC98-A79DF7F2D7A8}"/>
              </a:ext>
            </a:extLst>
          </p:cNvPr>
          <p:cNvSpPr txBox="1">
            <a:spLocks/>
          </p:cNvSpPr>
          <p:nvPr/>
        </p:nvSpPr>
        <p:spPr>
          <a:xfrm>
            <a:off x="1371599" y="1668162"/>
            <a:ext cx="12801600" cy="6332838"/>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800" b="1" dirty="0">
                <a:latin typeface="Helvetica" pitchFamily="2" charset="0"/>
              </a:rPr>
              <a:t>EFC goal:  </a:t>
            </a:r>
            <a:r>
              <a:rPr lang="en-US" sz="2800" dirty="0">
                <a:latin typeface="Helvetica" pitchFamily="2" charset="0"/>
              </a:rPr>
              <a:t>Accelerate scientific discovery and dissemination by being an active participant in experimental design to drive timely technology development that addresses our science objectives in an interconnected way</a:t>
            </a:r>
          </a:p>
          <a:p>
            <a:endParaRPr lang="en-US" sz="400" dirty="0">
              <a:latin typeface="Helvetica" pitchFamily="2" charset="0"/>
            </a:endParaRPr>
          </a:p>
          <a:p>
            <a:r>
              <a:rPr lang="en-US" sz="2800" dirty="0">
                <a:latin typeface="Helvetica" pitchFamily="2" charset="0"/>
              </a:rPr>
              <a:t>EFC communicates the interconnectivity of GCIMS modeling software and how our products can be utilized by others</a:t>
            </a:r>
          </a:p>
          <a:p>
            <a:endParaRPr lang="en-US" sz="800" dirty="0">
              <a:latin typeface="Helvetica" pitchFamily="2" charset="0"/>
            </a:endParaRPr>
          </a:p>
          <a:p>
            <a:r>
              <a:rPr lang="en-US" sz="2800" dirty="0">
                <a:latin typeface="Helvetica" pitchFamily="2" charset="0"/>
              </a:rPr>
              <a:t>EFC embraces collaboration and rapid testing of new technology</a:t>
            </a:r>
          </a:p>
          <a:p>
            <a:endParaRPr lang="en-US" sz="400" dirty="0">
              <a:latin typeface="Helvetica" pitchFamily="2" charset="0"/>
            </a:endParaRPr>
          </a:p>
          <a:p>
            <a:pPr marL="548640" lvl="1" indent="0">
              <a:buNone/>
            </a:pPr>
            <a:endParaRPr lang="en-US" sz="800" dirty="0">
              <a:latin typeface="Helvetica" pitchFamily="2" charset="0"/>
            </a:endParaRPr>
          </a:p>
        </p:txBody>
      </p:sp>
    </p:spTree>
    <p:extLst>
      <p:ext uri="{BB962C8B-B14F-4D97-AF65-F5344CB8AC3E}">
        <p14:creationId xmlns:p14="http://schemas.microsoft.com/office/powerpoint/2010/main" val="274075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7CAC66-742B-DC48-A47B-4953D942CE06}"/>
              </a:ext>
            </a:extLst>
          </p:cNvPr>
          <p:cNvSpPr>
            <a:spLocks noGrp="1"/>
          </p:cNvSpPr>
          <p:nvPr>
            <p:ph type="sldNum" sz="quarter" idx="12"/>
          </p:nvPr>
        </p:nvSpPr>
        <p:spPr>
          <a:xfrm>
            <a:off x="13994296" y="7772400"/>
            <a:ext cx="453223" cy="457200"/>
          </a:xfrm>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D251CAB5-5BAE-0140-8A0F-DAA520830BF8}"/>
              </a:ext>
            </a:extLst>
          </p:cNvPr>
          <p:cNvSpPr>
            <a:spLocks noGrp="1"/>
          </p:cNvSpPr>
          <p:nvPr>
            <p:ph type="title"/>
          </p:nvPr>
        </p:nvSpPr>
        <p:spPr>
          <a:xfrm>
            <a:off x="4399004" y="270934"/>
            <a:ext cx="9774195" cy="915315"/>
          </a:xfrm>
        </p:spPr>
        <p:txBody>
          <a:bodyPr/>
          <a:lstStyle/>
          <a:p>
            <a:r>
              <a:rPr lang="en-US" sz="3400" dirty="0"/>
              <a:t>Enabling and Foundational Capabilities (EFC)</a:t>
            </a:r>
          </a:p>
        </p:txBody>
      </p:sp>
      <p:sp>
        <p:nvSpPr>
          <p:cNvPr id="4" name="Content Placeholder 3">
            <a:extLst>
              <a:ext uri="{FF2B5EF4-FFF2-40B4-BE49-F238E27FC236}">
                <a16:creationId xmlns:a16="http://schemas.microsoft.com/office/drawing/2014/main" id="{95D0703D-6443-7348-BC98-A79DF7F2D7A8}"/>
              </a:ext>
            </a:extLst>
          </p:cNvPr>
          <p:cNvSpPr txBox="1">
            <a:spLocks/>
          </p:cNvSpPr>
          <p:nvPr/>
        </p:nvSpPr>
        <p:spPr>
          <a:xfrm>
            <a:off x="1371599" y="1668162"/>
            <a:ext cx="12801600" cy="6332838"/>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800" b="1" dirty="0">
                <a:latin typeface="Helvetica" pitchFamily="2" charset="0"/>
              </a:rPr>
              <a:t>EFC goal:  </a:t>
            </a:r>
            <a:r>
              <a:rPr lang="en-US" sz="2800" dirty="0">
                <a:latin typeface="Helvetica" pitchFamily="2" charset="0"/>
              </a:rPr>
              <a:t>Accelerate scientific discovery and dissemination by being an active participant in experimental design to drive timely technology development that addresses our science objectives in an interconnected way</a:t>
            </a:r>
          </a:p>
          <a:p>
            <a:endParaRPr lang="en-US" sz="400" dirty="0">
              <a:latin typeface="Helvetica" pitchFamily="2" charset="0"/>
            </a:endParaRPr>
          </a:p>
          <a:p>
            <a:r>
              <a:rPr lang="en-US" sz="2800" dirty="0">
                <a:latin typeface="Helvetica" pitchFamily="2" charset="0"/>
              </a:rPr>
              <a:t>EFC communicates the interconnectivity of GCIMS modeling software and how our products can be utilized by others</a:t>
            </a:r>
          </a:p>
          <a:p>
            <a:endParaRPr lang="en-US" sz="800" dirty="0">
              <a:latin typeface="Helvetica" pitchFamily="2" charset="0"/>
            </a:endParaRPr>
          </a:p>
          <a:p>
            <a:r>
              <a:rPr lang="en-US" sz="2800" dirty="0">
                <a:latin typeface="Helvetica" pitchFamily="2" charset="0"/>
              </a:rPr>
              <a:t>EFC embraces collaboration and rapid testing of new technology</a:t>
            </a:r>
          </a:p>
          <a:p>
            <a:endParaRPr lang="en-US" sz="400" dirty="0">
              <a:latin typeface="Helvetica" pitchFamily="2" charset="0"/>
            </a:endParaRPr>
          </a:p>
          <a:p>
            <a:r>
              <a:rPr lang="en-US" sz="2800" dirty="0">
                <a:latin typeface="Helvetica" pitchFamily="2" charset="0"/>
              </a:rPr>
              <a:t>EFC generates only open-source products</a:t>
            </a:r>
          </a:p>
          <a:p>
            <a:endParaRPr lang="en-US" sz="400" dirty="0">
              <a:latin typeface="Helvetica" pitchFamily="2" charset="0"/>
            </a:endParaRPr>
          </a:p>
          <a:p>
            <a:pPr marL="548640" lvl="1" indent="0">
              <a:buNone/>
            </a:pPr>
            <a:endParaRPr lang="en-US" sz="800" dirty="0">
              <a:latin typeface="Helvetica" pitchFamily="2" charset="0"/>
            </a:endParaRPr>
          </a:p>
        </p:txBody>
      </p:sp>
    </p:spTree>
    <p:extLst>
      <p:ext uri="{BB962C8B-B14F-4D97-AF65-F5344CB8AC3E}">
        <p14:creationId xmlns:p14="http://schemas.microsoft.com/office/powerpoint/2010/main" val="271520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7CAC66-742B-DC48-A47B-4953D942CE06}"/>
              </a:ext>
            </a:extLst>
          </p:cNvPr>
          <p:cNvSpPr>
            <a:spLocks noGrp="1"/>
          </p:cNvSpPr>
          <p:nvPr>
            <p:ph type="sldNum" sz="quarter" idx="12"/>
          </p:nvPr>
        </p:nvSpPr>
        <p:spPr>
          <a:xfrm>
            <a:off x="13994296" y="7772400"/>
            <a:ext cx="453223" cy="457200"/>
          </a:xfrm>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D251CAB5-5BAE-0140-8A0F-DAA520830BF8}"/>
              </a:ext>
            </a:extLst>
          </p:cNvPr>
          <p:cNvSpPr>
            <a:spLocks noGrp="1"/>
          </p:cNvSpPr>
          <p:nvPr>
            <p:ph type="title"/>
          </p:nvPr>
        </p:nvSpPr>
        <p:spPr>
          <a:xfrm>
            <a:off x="4399004" y="270934"/>
            <a:ext cx="9774195" cy="915315"/>
          </a:xfrm>
        </p:spPr>
        <p:txBody>
          <a:bodyPr/>
          <a:lstStyle/>
          <a:p>
            <a:r>
              <a:rPr lang="en-US" sz="3400" dirty="0"/>
              <a:t>Enabling and Foundational Capabilities (EFC)</a:t>
            </a:r>
          </a:p>
        </p:txBody>
      </p:sp>
      <p:sp>
        <p:nvSpPr>
          <p:cNvPr id="4" name="Content Placeholder 3">
            <a:extLst>
              <a:ext uri="{FF2B5EF4-FFF2-40B4-BE49-F238E27FC236}">
                <a16:creationId xmlns:a16="http://schemas.microsoft.com/office/drawing/2014/main" id="{95D0703D-6443-7348-BC98-A79DF7F2D7A8}"/>
              </a:ext>
            </a:extLst>
          </p:cNvPr>
          <p:cNvSpPr txBox="1">
            <a:spLocks/>
          </p:cNvSpPr>
          <p:nvPr/>
        </p:nvSpPr>
        <p:spPr>
          <a:xfrm>
            <a:off x="1371599" y="1668162"/>
            <a:ext cx="12801600" cy="6332838"/>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800" b="1" dirty="0">
                <a:latin typeface="Helvetica" pitchFamily="2" charset="0"/>
              </a:rPr>
              <a:t>EFC goal:  </a:t>
            </a:r>
            <a:r>
              <a:rPr lang="en-US" sz="2800" dirty="0">
                <a:latin typeface="Helvetica" pitchFamily="2" charset="0"/>
              </a:rPr>
              <a:t>Accelerate scientific discovery and dissemination by being an active participant in experimental design to drive timely technology development that addresses our science objectives in an interconnected way</a:t>
            </a:r>
          </a:p>
          <a:p>
            <a:endParaRPr lang="en-US" sz="400" dirty="0">
              <a:latin typeface="Helvetica" pitchFamily="2" charset="0"/>
            </a:endParaRPr>
          </a:p>
          <a:p>
            <a:r>
              <a:rPr lang="en-US" sz="2800" dirty="0">
                <a:latin typeface="Helvetica" pitchFamily="2" charset="0"/>
              </a:rPr>
              <a:t>EFC communicates the interconnectivity of GCIMS modeling software and how our products can be utilized by others</a:t>
            </a:r>
          </a:p>
          <a:p>
            <a:endParaRPr lang="en-US" sz="800" dirty="0">
              <a:latin typeface="Helvetica" pitchFamily="2" charset="0"/>
            </a:endParaRPr>
          </a:p>
          <a:p>
            <a:r>
              <a:rPr lang="en-US" sz="2800" dirty="0">
                <a:latin typeface="Helvetica" pitchFamily="2" charset="0"/>
              </a:rPr>
              <a:t>EFC embraces collaboration and rapid testing of new technology</a:t>
            </a:r>
          </a:p>
          <a:p>
            <a:endParaRPr lang="en-US" sz="400" dirty="0">
              <a:latin typeface="Helvetica" pitchFamily="2" charset="0"/>
            </a:endParaRPr>
          </a:p>
          <a:p>
            <a:r>
              <a:rPr lang="en-US" sz="2800" dirty="0">
                <a:latin typeface="Helvetica" pitchFamily="2" charset="0"/>
              </a:rPr>
              <a:t>EFC generates only open-source products</a:t>
            </a:r>
          </a:p>
          <a:p>
            <a:endParaRPr lang="en-US" sz="400" dirty="0">
              <a:latin typeface="Helvetica" pitchFamily="2" charset="0"/>
            </a:endParaRPr>
          </a:p>
          <a:p>
            <a:r>
              <a:rPr lang="en-US" sz="2800" dirty="0">
                <a:latin typeface="Helvetica" pitchFamily="2" charset="0"/>
              </a:rPr>
              <a:t>EFC is GCAM-centric and each ancillary component is both interoperable and autonomous by-design</a:t>
            </a:r>
          </a:p>
          <a:p>
            <a:endParaRPr lang="en-US" sz="400" dirty="0">
              <a:latin typeface="Helvetica" pitchFamily="2" charset="0"/>
            </a:endParaRPr>
          </a:p>
          <a:p>
            <a:pPr marL="548640" lvl="1" indent="0">
              <a:buNone/>
            </a:pPr>
            <a:endParaRPr lang="en-US" sz="800" dirty="0">
              <a:latin typeface="Helvetica" pitchFamily="2" charset="0"/>
            </a:endParaRPr>
          </a:p>
        </p:txBody>
      </p:sp>
    </p:spTree>
    <p:extLst>
      <p:ext uri="{BB962C8B-B14F-4D97-AF65-F5344CB8AC3E}">
        <p14:creationId xmlns:p14="http://schemas.microsoft.com/office/powerpoint/2010/main" val="229165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7CAC66-742B-DC48-A47B-4953D942CE06}"/>
              </a:ext>
            </a:extLst>
          </p:cNvPr>
          <p:cNvSpPr>
            <a:spLocks noGrp="1"/>
          </p:cNvSpPr>
          <p:nvPr>
            <p:ph type="sldNum" sz="quarter" idx="12"/>
          </p:nvPr>
        </p:nvSpPr>
        <p:spPr>
          <a:xfrm>
            <a:off x="13994296" y="7772400"/>
            <a:ext cx="453223" cy="457200"/>
          </a:xfrm>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D251CAB5-5BAE-0140-8A0F-DAA520830BF8}"/>
              </a:ext>
            </a:extLst>
          </p:cNvPr>
          <p:cNvSpPr>
            <a:spLocks noGrp="1"/>
          </p:cNvSpPr>
          <p:nvPr>
            <p:ph type="title"/>
          </p:nvPr>
        </p:nvSpPr>
        <p:spPr>
          <a:xfrm>
            <a:off x="4399004" y="270934"/>
            <a:ext cx="9774195" cy="915315"/>
          </a:xfrm>
        </p:spPr>
        <p:txBody>
          <a:bodyPr/>
          <a:lstStyle/>
          <a:p>
            <a:r>
              <a:rPr lang="en-US" sz="3400" dirty="0"/>
              <a:t>Enabling and Foundational Capabilities (EFC)</a:t>
            </a:r>
          </a:p>
        </p:txBody>
      </p:sp>
      <p:sp>
        <p:nvSpPr>
          <p:cNvPr id="4" name="Content Placeholder 3">
            <a:extLst>
              <a:ext uri="{FF2B5EF4-FFF2-40B4-BE49-F238E27FC236}">
                <a16:creationId xmlns:a16="http://schemas.microsoft.com/office/drawing/2014/main" id="{95D0703D-6443-7348-BC98-A79DF7F2D7A8}"/>
              </a:ext>
            </a:extLst>
          </p:cNvPr>
          <p:cNvSpPr txBox="1">
            <a:spLocks/>
          </p:cNvSpPr>
          <p:nvPr/>
        </p:nvSpPr>
        <p:spPr>
          <a:xfrm>
            <a:off x="1371599" y="1668162"/>
            <a:ext cx="12801600" cy="6332838"/>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800" b="1" dirty="0">
                <a:latin typeface="Helvetica" pitchFamily="2" charset="0"/>
              </a:rPr>
              <a:t>EFC goal:  </a:t>
            </a:r>
            <a:r>
              <a:rPr lang="en-US" sz="2800" dirty="0">
                <a:latin typeface="Helvetica" pitchFamily="2" charset="0"/>
              </a:rPr>
              <a:t>Accelerate scientific discovery and dissemination by being an active participant in experimental design to drive timely technology development that addresses our science objectives in an interconnected way</a:t>
            </a:r>
          </a:p>
          <a:p>
            <a:endParaRPr lang="en-US" sz="400" dirty="0">
              <a:latin typeface="Helvetica" pitchFamily="2" charset="0"/>
            </a:endParaRPr>
          </a:p>
          <a:p>
            <a:r>
              <a:rPr lang="en-US" sz="2800" dirty="0">
                <a:latin typeface="Helvetica" pitchFamily="2" charset="0"/>
              </a:rPr>
              <a:t>EFC communicates the interconnectivity of GCIMS modeling software and how our products can be utilized by others</a:t>
            </a:r>
          </a:p>
          <a:p>
            <a:endParaRPr lang="en-US" sz="800" dirty="0">
              <a:latin typeface="Helvetica" pitchFamily="2" charset="0"/>
            </a:endParaRPr>
          </a:p>
          <a:p>
            <a:r>
              <a:rPr lang="en-US" sz="2800" dirty="0">
                <a:latin typeface="Helvetica" pitchFamily="2" charset="0"/>
              </a:rPr>
              <a:t>EFC embraces collaboration and rapid testing of new technology</a:t>
            </a:r>
          </a:p>
          <a:p>
            <a:endParaRPr lang="en-US" sz="400" dirty="0">
              <a:latin typeface="Helvetica" pitchFamily="2" charset="0"/>
            </a:endParaRPr>
          </a:p>
          <a:p>
            <a:r>
              <a:rPr lang="en-US" sz="2800" dirty="0">
                <a:latin typeface="Helvetica" pitchFamily="2" charset="0"/>
              </a:rPr>
              <a:t>EFC generates only open-source products</a:t>
            </a:r>
          </a:p>
          <a:p>
            <a:endParaRPr lang="en-US" sz="400" dirty="0">
              <a:latin typeface="Helvetica" pitchFamily="2" charset="0"/>
            </a:endParaRPr>
          </a:p>
          <a:p>
            <a:r>
              <a:rPr lang="en-US" sz="2800" dirty="0">
                <a:latin typeface="Helvetica" pitchFamily="2" charset="0"/>
              </a:rPr>
              <a:t>EFC is GCAM-centric and each ancillary component is both interoperable and autonomous by-design</a:t>
            </a:r>
          </a:p>
          <a:p>
            <a:endParaRPr lang="en-US" sz="400" dirty="0">
              <a:latin typeface="Helvetica" pitchFamily="2" charset="0"/>
            </a:endParaRPr>
          </a:p>
          <a:p>
            <a:r>
              <a:rPr lang="en-US" sz="2800" dirty="0">
                <a:latin typeface="Helvetica" pitchFamily="2" charset="0"/>
              </a:rPr>
              <a:t>EFC is supported by staff from all career levels</a:t>
            </a:r>
          </a:p>
          <a:p>
            <a:pPr lvl="1"/>
            <a:r>
              <a:rPr lang="en-US" sz="2800" dirty="0">
                <a:latin typeface="Helvetica" pitchFamily="2" charset="0"/>
              </a:rPr>
              <a:t>Growing fast due to mentorship structure and reciprocal learning</a:t>
            </a:r>
          </a:p>
          <a:p>
            <a:pPr marL="548640" lvl="1" indent="0">
              <a:buNone/>
            </a:pPr>
            <a:endParaRPr lang="en-US" sz="800" dirty="0">
              <a:latin typeface="Helvetica" pitchFamily="2" charset="0"/>
            </a:endParaRPr>
          </a:p>
        </p:txBody>
      </p:sp>
    </p:spTree>
    <p:extLst>
      <p:ext uri="{BB962C8B-B14F-4D97-AF65-F5344CB8AC3E}">
        <p14:creationId xmlns:p14="http://schemas.microsoft.com/office/powerpoint/2010/main" val="205601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297195-9EC1-8544-8730-7746DECDED97}"/>
              </a:ext>
            </a:extLst>
          </p:cNvPr>
          <p:cNvSpPr>
            <a:spLocks noGrp="1"/>
          </p:cNvSpPr>
          <p:nvPr>
            <p:ph type="sldNum" sz="quarter" idx="12"/>
          </p:nvPr>
        </p:nvSpPr>
        <p:spPr>
          <a:xfrm>
            <a:off x="13994296" y="7772400"/>
            <a:ext cx="453223" cy="457200"/>
          </a:xfrm>
        </p:spPr>
        <p:txBody>
          <a:bodyPr/>
          <a:lstStyle/>
          <a:p>
            <a:fld id="{FE7A4BB3-E848-5A44-82DF-322201952CD8}" type="slidenum">
              <a:rPr lang="en-US" smtClean="0"/>
              <a:pPr/>
              <a:t>8</a:t>
            </a:fld>
            <a:endParaRPr lang="en-US" dirty="0"/>
          </a:p>
        </p:txBody>
      </p:sp>
      <p:sp>
        <p:nvSpPr>
          <p:cNvPr id="7" name="Title 6">
            <a:extLst>
              <a:ext uri="{FF2B5EF4-FFF2-40B4-BE49-F238E27FC236}">
                <a16:creationId xmlns:a16="http://schemas.microsoft.com/office/drawing/2014/main" id="{851E3F24-6708-9A49-8AD9-373859F57236}"/>
              </a:ext>
            </a:extLst>
          </p:cNvPr>
          <p:cNvSpPr>
            <a:spLocks noGrp="1"/>
          </p:cNvSpPr>
          <p:nvPr>
            <p:ph type="title"/>
          </p:nvPr>
        </p:nvSpPr>
        <p:spPr>
          <a:xfrm>
            <a:off x="4105834" y="145430"/>
            <a:ext cx="10067365" cy="1100666"/>
          </a:xfrm>
        </p:spPr>
        <p:txBody>
          <a:bodyPr/>
          <a:lstStyle/>
          <a:p>
            <a:r>
              <a:rPr lang="en-US" dirty="0"/>
              <a:t>The power of open-source in a community modeling system</a:t>
            </a:r>
          </a:p>
        </p:txBody>
      </p:sp>
      <p:pic>
        <p:nvPicPr>
          <p:cNvPr id="4" name="Picture 3">
            <a:extLst>
              <a:ext uri="{FF2B5EF4-FFF2-40B4-BE49-F238E27FC236}">
                <a16:creationId xmlns:a16="http://schemas.microsoft.com/office/drawing/2014/main" id="{D55A78BF-E22E-610E-F02B-A92E3E2B2F1B}"/>
              </a:ext>
            </a:extLst>
          </p:cNvPr>
          <p:cNvPicPr>
            <a:picLocks noChangeAspect="1"/>
          </p:cNvPicPr>
          <p:nvPr/>
        </p:nvPicPr>
        <p:blipFill>
          <a:blip r:embed="rId2"/>
          <a:stretch>
            <a:fillRect/>
          </a:stretch>
        </p:blipFill>
        <p:spPr>
          <a:xfrm>
            <a:off x="7853834" y="1896762"/>
            <a:ext cx="6140462" cy="5287018"/>
          </a:xfrm>
          <a:prstGeom prst="rect">
            <a:avLst/>
          </a:prstGeom>
        </p:spPr>
      </p:pic>
      <p:sp>
        <p:nvSpPr>
          <p:cNvPr id="9" name="Content Placeholder 3">
            <a:extLst>
              <a:ext uri="{FF2B5EF4-FFF2-40B4-BE49-F238E27FC236}">
                <a16:creationId xmlns:a16="http://schemas.microsoft.com/office/drawing/2014/main" id="{4B9FAEC5-A66E-3B89-CED0-C03DCF836E4B}"/>
              </a:ext>
            </a:extLst>
          </p:cNvPr>
          <p:cNvSpPr txBox="1">
            <a:spLocks/>
          </p:cNvSpPr>
          <p:nvPr/>
        </p:nvSpPr>
        <p:spPr>
          <a:xfrm>
            <a:off x="1357312" y="2377453"/>
            <a:ext cx="6634481" cy="5100637"/>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400" dirty="0">
                <a:latin typeface="Helvetica" pitchFamily="2" charset="0"/>
              </a:rPr>
              <a:t>Being fully open-source == big impact and high transparency</a:t>
            </a:r>
          </a:p>
          <a:p>
            <a:r>
              <a:rPr lang="en-US" sz="2400" dirty="0">
                <a:latin typeface="Helvetica" pitchFamily="2" charset="0"/>
              </a:rPr>
              <a:t>Promotes interoperability across agencies and programs</a:t>
            </a:r>
          </a:p>
          <a:p>
            <a:r>
              <a:rPr lang="en-US" sz="2400" dirty="0">
                <a:latin typeface="Helvetica" pitchFamily="2" charset="0"/>
              </a:rPr>
              <a:t>We follow FAIR guiding principles and participate in guiding the development of standards for reproducibility in modeling software via the Open Modeling Foundation</a:t>
            </a:r>
          </a:p>
          <a:p>
            <a:r>
              <a:rPr lang="en-US" sz="2400" dirty="0">
                <a:latin typeface="Helvetica" pitchFamily="2" charset="0"/>
              </a:rPr>
              <a:t>We are able to utilize and contribute to state-of-the-science software from other communities (e.g., CSDMS)</a:t>
            </a:r>
          </a:p>
          <a:p>
            <a:pPr marL="548640" lvl="1" indent="0">
              <a:buNone/>
            </a:pPr>
            <a:endParaRPr lang="en-US" sz="2400" dirty="0">
              <a:latin typeface="Helvetica" pitchFamily="2" charset="0"/>
            </a:endParaRPr>
          </a:p>
        </p:txBody>
      </p:sp>
    </p:spTree>
    <p:extLst>
      <p:ext uri="{BB962C8B-B14F-4D97-AF65-F5344CB8AC3E}">
        <p14:creationId xmlns:p14="http://schemas.microsoft.com/office/powerpoint/2010/main" val="224588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7CAC66-742B-DC48-A47B-4953D942CE06}"/>
              </a:ext>
            </a:extLst>
          </p:cNvPr>
          <p:cNvSpPr>
            <a:spLocks noGrp="1"/>
          </p:cNvSpPr>
          <p:nvPr>
            <p:ph type="sldNum" sz="quarter" idx="12"/>
          </p:nvPr>
        </p:nvSpPr>
        <p:spPr>
          <a:xfrm>
            <a:off x="13994296" y="7772400"/>
            <a:ext cx="453223" cy="457200"/>
          </a:xfrm>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D251CAB5-5BAE-0140-8A0F-DAA520830BF8}"/>
              </a:ext>
            </a:extLst>
          </p:cNvPr>
          <p:cNvSpPr>
            <a:spLocks noGrp="1"/>
          </p:cNvSpPr>
          <p:nvPr>
            <p:ph type="title"/>
          </p:nvPr>
        </p:nvSpPr>
        <p:spPr>
          <a:xfrm>
            <a:off x="4399004" y="270934"/>
            <a:ext cx="9774195" cy="915315"/>
          </a:xfrm>
        </p:spPr>
        <p:txBody>
          <a:bodyPr/>
          <a:lstStyle/>
          <a:p>
            <a:r>
              <a:rPr lang="en-US" sz="3400" dirty="0"/>
              <a:t>EFC Modeling Software and Integration</a:t>
            </a:r>
          </a:p>
        </p:txBody>
      </p:sp>
      <p:sp>
        <p:nvSpPr>
          <p:cNvPr id="16" name="TextBox 15">
            <a:extLst>
              <a:ext uri="{FF2B5EF4-FFF2-40B4-BE49-F238E27FC236}">
                <a16:creationId xmlns:a16="http://schemas.microsoft.com/office/drawing/2014/main" id="{FA31BFB2-DAF3-99D4-B181-F0EBE33A95D9}"/>
              </a:ext>
            </a:extLst>
          </p:cNvPr>
          <p:cNvSpPr txBox="1"/>
          <p:nvPr/>
        </p:nvSpPr>
        <p:spPr>
          <a:xfrm>
            <a:off x="1578883" y="2027933"/>
            <a:ext cx="5824030" cy="400110"/>
          </a:xfrm>
          <a:prstGeom prst="rect">
            <a:avLst/>
          </a:prstGeom>
          <a:noFill/>
        </p:spPr>
        <p:txBody>
          <a:bodyPr wrap="none" rtlCol="0">
            <a:spAutoFit/>
          </a:bodyPr>
          <a:lstStyle/>
          <a:p>
            <a:pPr algn="ctr"/>
            <a:r>
              <a:rPr lang="en-US" sz="2000" dirty="0">
                <a:latin typeface="Helvetica" pitchFamily="2" charset="0"/>
              </a:rPr>
              <a:t>Snapshot of GCIMS classes of modeling software</a:t>
            </a:r>
          </a:p>
        </p:txBody>
      </p:sp>
      <p:sp>
        <p:nvSpPr>
          <p:cNvPr id="17" name="TextBox 16">
            <a:extLst>
              <a:ext uri="{FF2B5EF4-FFF2-40B4-BE49-F238E27FC236}">
                <a16:creationId xmlns:a16="http://schemas.microsoft.com/office/drawing/2014/main" id="{4646EDEE-6E7A-17E2-6A83-C642209C9E50}"/>
              </a:ext>
            </a:extLst>
          </p:cNvPr>
          <p:cNvSpPr txBox="1"/>
          <p:nvPr/>
        </p:nvSpPr>
        <p:spPr>
          <a:xfrm>
            <a:off x="8723665" y="2027933"/>
            <a:ext cx="5449533" cy="400110"/>
          </a:xfrm>
          <a:prstGeom prst="rect">
            <a:avLst/>
          </a:prstGeom>
          <a:noFill/>
        </p:spPr>
        <p:txBody>
          <a:bodyPr wrap="square" rtlCol="0">
            <a:spAutoFit/>
          </a:bodyPr>
          <a:lstStyle/>
          <a:p>
            <a:pPr algn="ctr"/>
            <a:r>
              <a:rPr lang="en-US" sz="2000" dirty="0">
                <a:latin typeface="Helvetica" pitchFamily="2" charset="0"/>
              </a:rPr>
              <a:t>Snapshot of GCIMS integrated modeling</a:t>
            </a:r>
          </a:p>
        </p:txBody>
      </p:sp>
      <p:pic>
        <p:nvPicPr>
          <p:cNvPr id="4" name="Picture 3">
            <a:extLst>
              <a:ext uri="{FF2B5EF4-FFF2-40B4-BE49-F238E27FC236}">
                <a16:creationId xmlns:a16="http://schemas.microsoft.com/office/drawing/2014/main" id="{9D0A7B60-C0F3-75B7-5C1F-4D272D6D7A91}"/>
              </a:ext>
            </a:extLst>
          </p:cNvPr>
          <p:cNvPicPr>
            <a:picLocks noChangeAspect="1"/>
          </p:cNvPicPr>
          <p:nvPr/>
        </p:nvPicPr>
        <p:blipFill>
          <a:blip r:embed="rId2"/>
          <a:stretch>
            <a:fillRect/>
          </a:stretch>
        </p:blipFill>
        <p:spPr>
          <a:xfrm>
            <a:off x="1446867" y="2496805"/>
            <a:ext cx="6088062" cy="5461861"/>
          </a:xfrm>
          <a:prstGeom prst="rect">
            <a:avLst/>
          </a:prstGeom>
        </p:spPr>
      </p:pic>
      <p:pic>
        <p:nvPicPr>
          <p:cNvPr id="5" name="Picture 4" descr="Diagram&#10;&#10;Description automatically generated">
            <a:extLst>
              <a:ext uri="{FF2B5EF4-FFF2-40B4-BE49-F238E27FC236}">
                <a16:creationId xmlns:a16="http://schemas.microsoft.com/office/drawing/2014/main" id="{37B8A610-3E6B-244A-A580-15CF2432DC77}"/>
              </a:ext>
            </a:extLst>
          </p:cNvPr>
          <p:cNvPicPr>
            <a:picLocks noChangeAspect="1"/>
          </p:cNvPicPr>
          <p:nvPr/>
        </p:nvPicPr>
        <p:blipFill rotWithShape="1">
          <a:blip r:embed="rId3"/>
          <a:srcRect t="4664"/>
          <a:stretch/>
        </p:blipFill>
        <p:spPr>
          <a:xfrm>
            <a:off x="8358720" y="2428043"/>
            <a:ext cx="5814479" cy="4175375"/>
          </a:xfrm>
          <a:prstGeom prst="rect">
            <a:avLst/>
          </a:prstGeom>
        </p:spPr>
      </p:pic>
      <p:sp>
        <p:nvSpPr>
          <p:cNvPr id="6" name="Rectangle 5">
            <a:extLst>
              <a:ext uri="{FF2B5EF4-FFF2-40B4-BE49-F238E27FC236}">
                <a16:creationId xmlns:a16="http://schemas.microsoft.com/office/drawing/2014/main" id="{EB35BEBF-F7A0-68EC-49CA-FDE5F83290D2}"/>
              </a:ext>
            </a:extLst>
          </p:cNvPr>
          <p:cNvSpPr/>
          <p:nvPr/>
        </p:nvSpPr>
        <p:spPr>
          <a:xfrm>
            <a:off x="3792262" y="6916284"/>
            <a:ext cx="1419818" cy="610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B15616A-8D64-9947-7BA1-979651906E5B}"/>
              </a:ext>
            </a:extLst>
          </p:cNvPr>
          <p:cNvPicPr>
            <a:picLocks noChangeAspect="1"/>
          </p:cNvPicPr>
          <p:nvPr/>
        </p:nvPicPr>
        <p:blipFill>
          <a:blip r:embed="rId4"/>
          <a:stretch>
            <a:fillRect/>
          </a:stretch>
        </p:blipFill>
        <p:spPr>
          <a:xfrm>
            <a:off x="3886467" y="6958227"/>
            <a:ext cx="1231407" cy="568169"/>
          </a:xfrm>
          <a:prstGeom prst="rect">
            <a:avLst/>
          </a:prstGeom>
        </p:spPr>
      </p:pic>
    </p:spTree>
    <p:extLst>
      <p:ext uri="{BB962C8B-B14F-4D97-AF65-F5344CB8AC3E}">
        <p14:creationId xmlns:p14="http://schemas.microsoft.com/office/powerpoint/2010/main" val="38290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2884</TotalTime>
  <Words>2702</Words>
  <Application>Microsoft Macintosh PowerPoint</Application>
  <PresentationFormat>Custom</PresentationFormat>
  <Paragraphs>397</Paragraphs>
  <Slides>38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Arial Nova Cond</vt:lpstr>
      <vt:lpstr>Calibri</vt:lpstr>
      <vt:lpstr>Helvetica</vt:lpstr>
      <vt:lpstr>Noto Sans Symbols</vt:lpstr>
      <vt:lpstr>Open Sans</vt:lpstr>
      <vt:lpstr>Times New Roman</vt:lpstr>
      <vt:lpstr>Wingdings</vt:lpstr>
      <vt:lpstr>PNNL_Option_4</vt:lpstr>
      <vt:lpstr>Introducing GCIMS tools</vt:lpstr>
      <vt:lpstr>Enabling and Foundational Capabilities (EFC)</vt:lpstr>
      <vt:lpstr>Enabling and Foundational Capabilities (EFC)</vt:lpstr>
      <vt:lpstr>Enabling and Foundational Capabilities (EFC)</vt:lpstr>
      <vt:lpstr>Enabling and Foundational Capabilities (EFC)</vt:lpstr>
      <vt:lpstr>Enabling and Foundational Capabilities (EFC)</vt:lpstr>
      <vt:lpstr>Enabling and Foundational Capabilities (EFC)</vt:lpstr>
      <vt:lpstr>The power of open-source in a community modeling system</vt:lpstr>
      <vt:lpstr>EFC Modeling Software and Integration</vt:lpstr>
      <vt:lpstr>GCIMS EFC Software Team</vt:lpstr>
      <vt:lpstr>Some Recent News</vt:lpstr>
      <vt:lpstr>Some Recent News</vt:lpstr>
      <vt:lpstr>Some Recent News</vt:lpstr>
      <vt:lpstr>Some Recent News</vt:lpstr>
      <vt:lpstr>Some Recent News</vt:lpstr>
      <vt:lpstr>BACKUP</vt:lpstr>
      <vt:lpstr>gcamdata:  how it works</vt:lpstr>
      <vt:lpstr>gcamdata workflow</vt:lpstr>
      <vt:lpstr>Osiris: agricultural yield impacts</vt:lpstr>
      <vt:lpstr>PowerPoint Presentation</vt:lpstr>
      <vt:lpstr>Helios: Design and Method</vt:lpstr>
      <vt:lpstr>Moirai: the land data system for GCAM</vt:lpstr>
      <vt:lpstr>Xanthos: overview</vt:lpstr>
      <vt:lpstr>PowerPoint Presentation</vt:lpstr>
      <vt:lpstr>Hector is a simple climate model</vt:lpstr>
      <vt:lpstr>Hector: brief intro</vt:lpstr>
      <vt:lpstr>Welcome to HectorUI, the interactive version of Hector</vt:lpstr>
      <vt:lpstr>PowerPoint Presentation</vt:lpstr>
      <vt:lpstr>What is Tethys?</vt:lpstr>
      <vt:lpstr>Tethys: Why Downscale?</vt:lpstr>
      <vt:lpstr>Coupling With Demeter</vt:lpstr>
      <vt:lpstr>Demeter:  A Global Land Use and Land Cover Change Disaggregation Model</vt:lpstr>
      <vt:lpstr>gcamwrapper: Python and R interface to GCAM</vt:lpstr>
      <vt:lpstr>gcamwrapper:  key functionality</vt:lpstr>
      <vt:lpstr>gcamwrapper:  key functionality</vt:lpstr>
      <vt:lpstr>gcamwrapper:  key functionality</vt:lpstr>
      <vt:lpstr>gcamwrapper: specifics and demo</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Holland, Timothy</dc:creator>
  <cp:lastModifiedBy>Vernon, Chris R</cp:lastModifiedBy>
  <cp:revision>169</cp:revision>
  <dcterms:created xsi:type="dcterms:W3CDTF">2019-10-01T15:57:21Z</dcterms:created>
  <dcterms:modified xsi:type="dcterms:W3CDTF">2024-06-05T13:23:33Z</dcterms:modified>
</cp:coreProperties>
</file>